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64" r:id="rId2"/>
    <p:sldId id="384" r:id="rId3"/>
    <p:sldId id="317" r:id="rId4"/>
    <p:sldId id="385" r:id="rId5"/>
    <p:sldId id="439" r:id="rId6"/>
    <p:sldId id="428" r:id="rId7"/>
    <p:sldId id="441" r:id="rId8"/>
    <p:sldId id="422" r:id="rId9"/>
    <p:sldId id="440" r:id="rId10"/>
    <p:sldId id="332" r:id="rId11"/>
    <p:sldId id="423" r:id="rId12"/>
    <p:sldId id="429" r:id="rId13"/>
    <p:sldId id="430" r:id="rId14"/>
    <p:sldId id="431" r:id="rId15"/>
    <p:sldId id="424" r:id="rId16"/>
    <p:sldId id="432" r:id="rId17"/>
    <p:sldId id="433" r:id="rId18"/>
    <p:sldId id="435" r:id="rId19"/>
    <p:sldId id="438" r:id="rId20"/>
    <p:sldId id="425" r:id="rId21"/>
    <p:sldId id="436" r:id="rId22"/>
    <p:sldId id="426" r:id="rId23"/>
    <p:sldId id="437" r:id="rId24"/>
    <p:sldId id="345" r:id="rId25"/>
    <p:sldId id="392" r:id="rId26"/>
    <p:sldId id="379" r:id="rId27"/>
    <p:sldId id="415" r:id="rId28"/>
    <p:sldId id="358" r:id="rId29"/>
    <p:sldId id="416" r:id="rId30"/>
    <p:sldId id="418" r:id="rId31"/>
    <p:sldId id="417" r:id="rId32"/>
    <p:sldId id="419" r:id="rId33"/>
    <p:sldId id="389" r:id="rId34"/>
    <p:sldId id="400" r:id="rId35"/>
    <p:sldId id="402" r:id="rId36"/>
    <p:sldId id="401" r:id="rId37"/>
    <p:sldId id="370" r:id="rId38"/>
    <p:sldId id="399" r:id="rId39"/>
    <p:sldId id="398" r:id="rId40"/>
    <p:sldId id="409" r:id="rId41"/>
    <p:sldId id="442" r:id="rId42"/>
    <p:sldId id="411" r:id="rId43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2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7EBB"/>
    <a:srgbClr val="B02D45"/>
    <a:srgbClr val="B6354C"/>
    <a:srgbClr val="4BACC6"/>
    <a:srgbClr val="728FA5"/>
    <a:srgbClr val="17375E"/>
    <a:srgbClr val="FC9B1A"/>
    <a:srgbClr val="E7E7E7"/>
    <a:srgbClr val="BFBFBF"/>
    <a:srgbClr val="806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05" autoAdjust="0"/>
    <p:restoredTop sz="93900" autoAdjust="0"/>
  </p:normalViewPr>
  <p:slideViewPr>
    <p:cSldViewPr snapToGrid="0">
      <p:cViewPr>
        <p:scale>
          <a:sx n="87" d="100"/>
          <a:sy n="87" d="100"/>
        </p:scale>
        <p:origin x="1229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2288" y="2167221"/>
          <a:ext cx="1734886" cy="571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2288" y="2167221"/>
        <a:ext cx="1734886" cy="571723"/>
      </dsp:txXfrm>
    </dsp:sp>
    <dsp:sp modelId="{EE2CFDAD-5D63-4137-8687-BE2B42A87438}">
      <dsp:nvSpPr>
        <dsp:cNvPr id="0" name=""/>
        <dsp:cNvSpPr/>
      </dsp:nvSpPr>
      <dsp:spPr>
        <a:xfrm>
          <a:off x="120317" y="1993338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6918" y="1800135"/>
          <a:ext cx="138002" cy="13800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8762" y="1838775"/>
          <a:ext cx="216860" cy="2168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41965" y="1626252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3130" y="1548971"/>
          <a:ext cx="138002" cy="13800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202255" y="1684213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5458" y="1780814"/>
          <a:ext cx="216860" cy="2168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5943" y="1993338"/>
          <a:ext cx="138002" cy="13800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81865" y="2205862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7208" y="1800135"/>
          <a:ext cx="354863" cy="35486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3715" y="2534307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9637" y="2708190"/>
          <a:ext cx="216860" cy="2168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9442" y="2862753"/>
          <a:ext cx="315433" cy="3154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5169" y="3113917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12450" y="2862753"/>
          <a:ext cx="216860" cy="21686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5653" y="3133237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9536" y="2824112"/>
          <a:ext cx="315433" cy="3154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4583" y="2746831"/>
          <a:ext cx="216860" cy="2168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6574" y="1868535"/>
          <a:ext cx="636889" cy="1215890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72628" y="1844759"/>
          <a:ext cx="1736970" cy="121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72628" y="1844759"/>
        <a:ext cx="1736970" cy="1215879"/>
      </dsp:txXfrm>
    </dsp:sp>
    <dsp:sp modelId="{7F2A3A35-A73B-4A4A-A87C-754D8C7C69E9}">
      <dsp:nvSpPr>
        <dsp:cNvPr id="0" name=""/>
        <dsp:cNvSpPr/>
      </dsp:nvSpPr>
      <dsp:spPr>
        <a:xfrm>
          <a:off x="4295304" y="1844534"/>
          <a:ext cx="636889" cy="1215890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9081" y="1867338"/>
          <a:ext cx="1917407" cy="121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9081" y="1867338"/>
        <a:ext cx="1917407" cy="1215879"/>
      </dsp:txXfrm>
    </dsp:sp>
    <dsp:sp modelId="{54F8CDA4-9ABB-43F2-8E56-3C8CF35A9618}">
      <dsp:nvSpPr>
        <dsp:cNvPr id="0" name=""/>
        <dsp:cNvSpPr/>
      </dsp:nvSpPr>
      <dsp:spPr>
        <a:xfrm>
          <a:off x="6849600" y="1850613"/>
          <a:ext cx="636889" cy="1215890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55968" y="1737970"/>
          <a:ext cx="1476424" cy="147642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72185" y="1954187"/>
        <a:ext cx="1043990" cy="1043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4563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1570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4880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invertire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7464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invertire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4222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4288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8115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6484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2987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9040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8555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3005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013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7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9.svg"/><Relationship Id="rId12" Type="http://schemas.openxmlformats.org/officeDocument/2006/relationships/image" Target="../media/image23.jpg"/><Relationship Id="rId17" Type="http://schemas.openxmlformats.org/officeDocument/2006/relationships/image" Target="../media/image26.svg"/><Relationship Id="rId2" Type="http://schemas.openxmlformats.org/officeDocument/2006/relationships/image" Target="../media/image16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pngimg.com/download/73352" TargetMode="External"/><Relationship Id="rId10" Type="http://schemas.openxmlformats.org/officeDocument/2006/relationships/image" Target="../media/image21.png"/><Relationship Id="rId19" Type="http://schemas.openxmlformats.org/officeDocument/2006/relationships/hyperlink" Target="https://ru.bmstu.wiki/GitKraken_Git_Client" TargetMode="External"/><Relationship Id="rId4" Type="http://schemas.openxmlformats.org/officeDocument/2006/relationships/image" Target="../media/image17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superuser.com/tags/visual-studio-2012/info" TargetMode="External"/><Relationship Id="rId3" Type="http://schemas.openxmlformats.org/officeDocument/2006/relationships/image" Target="../media/image34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3.png"/><Relationship Id="rId4" Type="http://schemas.openxmlformats.org/officeDocument/2006/relationships/image" Target="../media/image35.pn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7.png"/><Relationship Id="rId10" Type="http://schemas.openxmlformats.org/officeDocument/2006/relationships/image" Target="../media/image12.png"/><Relationship Id="rId4" Type="http://schemas.openxmlformats.org/officeDocument/2006/relationships/image" Target="../media/image35.png"/><Relationship Id="rId9" Type="http://schemas.openxmlformats.org/officeDocument/2006/relationships/hyperlink" Target="http://superuser.com/tags/visual-studio-2012/inf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5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8.png"/><Relationship Id="rId7" Type="http://schemas.openxmlformats.org/officeDocument/2006/relationships/image" Target="../media/image57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1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9.png"/><Relationship Id="rId7" Type="http://schemas.openxmlformats.org/officeDocument/2006/relationships/image" Target="../media/image73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6.png"/><Relationship Id="rId4" Type="http://schemas.openxmlformats.org/officeDocument/2006/relationships/image" Target="../media/image74.JP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5" Type="http://schemas.openxmlformats.org/officeDocument/2006/relationships/image" Target="../media/image9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2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r="648"/>
            <a:stretch/>
          </p:blipFill>
          <p:spPr>
            <a:xfrm>
              <a:off x="3720950" y="3689273"/>
              <a:ext cx="1691082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44373" y="4822060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8272087" y="3738559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0F160661-ADB6-4D77-B9A1-5FABBFAAE8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378045" y="3747735"/>
            <a:ext cx="583390" cy="508522"/>
          </a:xfrm>
          <a:prstGeom prst="rect">
            <a:avLst/>
          </a:prstGeom>
        </p:spPr>
      </p:pic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8" y="139166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6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78948" y="3429000"/>
            <a:ext cx="2386104" cy="840399"/>
            <a:chOff x="979514" y="1427390"/>
            <a:chExt cx="2386104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0" name="Immagine 1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4C8FF166-CD7F-D24D-AAA5-E436F3534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288521" y="1407308"/>
            <a:ext cx="2643778" cy="1934527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87585DF7-A425-9E4E-8FE7-0C542C4E08C9}"/>
              </a:ext>
            </a:extLst>
          </p:cNvPr>
          <p:cNvSpPr/>
          <p:nvPr/>
        </p:nvSpPr>
        <p:spPr>
          <a:xfrm>
            <a:off x="1317063" y="1605189"/>
            <a:ext cx="576283" cy="4064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AD8C902-F46F-804B-9903-E013AA073FA3}"/>
              </a:ext>
            </a:extLst>
          </p:cNvPr>
          <p:cNvSpPr txBox="1"/>
          <p:nvPr/>
        </p:nvSpPr>
        <p:spPr>
          <a:xfrm>
            <a:off x="412702" y="3377666"/>
            <a:ext cx="2385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Associazione carta - sillaba corretta</a:t>
            </a:r>
            <a:endParaRPr lang="it-IT" dirty="0"/>
          </a:p>
        </p:txBody>
      </p:sp>
      <p:pic>
        <p:nvPicPr>
          <p:cNvPr id="11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738CE8C1-050C-F74E-A791-174F7E250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77" y="127546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34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6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78948" y="3429000"/>
            <a:ext cx="2386104" cy="840399"/>
            <a:chOff x="979514" y="1427390"/>
            <a:chExt cx="2386104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0" name="Immagine 1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4C8FF166-CD7F-D24D-AAA5-E436F3534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288521" y="1407308"/>
            <a:ext cx="2643778" cy="1934527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87585DF7-A425-9E4E-8FE7-0C542C4E08C9}"/>
              </a:ext>
            </a:extLst>
          </p:cNvPr>
          <p:cNvSpPr/>
          <p:nvPr/>
        </p:nvSpPr>
        <p:spPr>
          <a:xfrm>
            <a:off x="1317063" y="1605189"/>
            <a:ext cx="576283" cy="4064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529988-DFB2-F444-9198-6D64B03A2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703" y="1407308"/>
            <a:ext cx="2592149" cy="1934527"/>
          </a:xfrm>
          <a:prstGeom prst="rect">
            <a:avLst/>
          </a:prstGeom>
          <a:ln>
            <a:noFill/>
          </a:ln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AD8C902-F46F-804B-9903-E013AA073FA3}"/>
              </a:ext>
            </a:extLst>
          </p:cNvPr>
          <p:cNvSpPr txBox="1"/>
          <p:nvPr/>
        </p:nvSpPr>
        <p:spPr>
          <a:xfrm>
            <a:off x="412702" y="3377666"/>
            <a:ext cx="2385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Associazione carta - sillaba corretta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EF3F837-50E7-1245-B876-6C920258C3B2}"/>
              </a:ext>
            </a:extLst>
          </p:cNvPr>
          <p:cNvSpPr txBox="1"/>
          <p:nvPr/>
        </p:nvSpPr>
        <p:spPr>
          <a:xfrm>
            <a:off x="6298414" y="3377666"/>
            <a:ext cx="2418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Tecnica del Drag &amp; </a:t>
            </a:r>
            <a:r>
              <a:rPr lang="it-IT" sz="1200" i="1" dirty="0" err="1"/>
              <a:t>Drop</a:t>
            </a:r>
            <a:r>
              <a:rPr lang="it-IT" sz="1200" i="1" dirty="0"/>
              <a:t> per giocare</a:t>
            </a:r>
            <a:endParaRPr lang="it-IT" dirty="0"/>
          </a:p>
        </p:txBody>
      </p:sp>
      <p:pic>
        <p:nvPicPr>
          <p:cNvPr id="13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CA526839-4C82-8A42-A254-E162AFD88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77" y="127546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145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6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78948" y="3429000"/>
            <a:ext cx="2386104" cy="840399"/>
            <a:chOff x="979514" y="1427390"/>
            <a:chExt cx="2386104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0" name="Immagine 1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4C8FF166-CD7F-D24D-AAA5-E436F3534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288521" y="1407308"/>
            <a:ext cx="2643778" cy="1934527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87585DF7-A425-9E4E-8FE7-0C542C4E08C9}"/>
              </a:ext>
            </a:extLst>
          </p:cNvPr>
          <p:cNvSpPr/>
          <p:nvPr/>
        </p:nvSpPr>
        <p:spPr>
          <a:xfrm>
            <a:off x="1317063" y="1605189"/>
            <a:ext cx="576283" cy="4064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529988-DFB2-F444-9198-6D64B03A2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703" y="1407308"/>
            <a:ext cx="2592149" cy="1934527"/>
          </a:xfrm>
          <a:prstGeom prst="rect">
            <a:avLst/>
          </a:prstGeom>
          <a:ln>
            <a:noFill/>
          </a:ln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45FD17E4-0615-064F-8E56-7AC19F8E6EE9}"/>
              </a:ext>
            </a:extLst>
          </p:cNvPr>
          <p:cNvGrpSpPr/>
          <p:nvPr/>
        </p:nvGrpSpPr>
        <p:grpSpPr>
          <a:xfrm>
            <a:off x="5921259" y="4369210"/>
            <a:ext cx="2865631" cy="1302409"/>
            <a:chOff x="5138553" y="3002772"/>
            <a:chExt cx="3922403" cy="1846831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3D630562-05A9-E84F-9FCA-8DD1DE962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8553" y="3002772"/>
              <a:ext cx="1846831" cy="1846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C49A74F7-4727-AB4D-9F0D-88AFF2349C5D}"/>
                </a:ext>
              </a:extLst>
            </p:cNvPr>
            <p:cNvGrpSpPr/>
            <p:nvPr/>
          </p:nvGrpSpPr>
          <p:grpSpPr>
            <a:xfrm>
              <a:off x="7214124" y="3002772"/>
              <a:ext cx="1846832" cy="1846831"/>
              <a:chOff x="6842359" y="2669276"/>
              <a:chExt cx="2096729" cy="2096729"/>
            </a:xfrm>
          </p:grpSpPr>
          <p:pic>
            <p:nvPicPr>
              <p:cNvPr id="26" name="Immagine 25">
                <a:extLst>
                  <a:ext uri="{FF2B5EF4-FFF2-40B4-BE49-F238E27FC236}">
                    <a16:creationId xmlns:a16="http://schemas.microsoft.com/office/drawing/2014/main" id="{2D7ECFB3-88FC-6A4E-BD4C-19989A966F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42359" y="2669276"/>
                <a:ext cx="2096729" cy="2096729"/>
              </a:xfrm>
              <a:prstGeom prst="rect">
                <a:avLst/>
              </a:prstGeom>
            </p:spPr>
          </p:pic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34A03B34-F57F-DB47-AF8E-D2057F031683}"/>
                  </a:ext>
                </a:extLst>
              </p:cNvPr>
              <p:cNvSpPr/>
              <p:nvPr/>
            </p:nvSpPr>
            <p:spPr>
              <a:xfrm>
                <a:off x="7180315" y="2739191"/>
                <a:ext cx="990528" cy="5152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200" dirty="0"/>
                  <a:t>AL - GA</a:t>
                </a:r>
              </a:p>
            </p:txBody>
          </p:sp>
        </p:grp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AD8C902-F46F-804B-9903-E013AA073FA3}"/>
              </a:ext>
            </a:extLst>
          </p:cNvPr>
          <p:cNvSpPr txBox="1"/>
          <p:nvPr/>
        </p:nvSpPr>
        <p:spPr>
          <a:xfrm>
            <a:off x="412702" y="3377666"/>
            <a:ext cx="2385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Associazione carta - sillaba corretta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EF3F837-50E7-1245-B876-6C920258C3B2}"/>
              </a:ext>
            </a:extLst>
          </p:cNvPr>
          <p:cNvSpPr txBox="1"/>
          <p:nvPr/>
        </p:nvSpPr>
        <p:spPr>
          <a:xfrm>
            <a:off x="6298414" y="3377666"/>
            <a:ext cx="2418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Tecnica del Drag &amp; </a:t>
            </a:r>
            <a:r>
              <a:rPr lang="it-IT" sz="1200" i="1" dirty="0" err="1"/>
              <a:t>Drop</a:t>
            </a:r>
            <a:r>
              <a:rPr lang="it-IT" sz="1200" i="1" dirty="0"/>
              <a:t> per giocare</a:t>
            </a:r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36B4877-2C13-C945-9904-170C0B5F8FCA}"/>
              </a:ext>
            </a:extLst>
          </p:cNvPr>
          <p:cNvSpPr txBox="1"/>
          <p:nvPr/>
        </p:nvSpPr>
        <p:spPr>
          <a:xfrm>
            <a:off x="6015920" y="5766831"/>
            <a:ext cx="2676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Software per acquisizione voce </a:t>
            </a:r>
            <a:r>
              <a:rPr lang="it-IT" sz="1200" i="1" dirty="0" err="1"/>
              <a:t>Audacity</a:t>
            </a:r>
            <a:endParaRPr lang="it-IT" dirty="0"/>
          </a:p>
        </p:txBody>
      </p:sp>
      <p:pic>
        <p:nvPicPr>
          <p:cNvPr id="28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EC9A476B-2977-8D41-93F7-42C102F3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77" y="127546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444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6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78948" y="3429000"/>
            <a:ext cx="2386104" cy="840399"/>
            <a:chOff x="979514" y="1427390"/>
            <a:chExt cx="2386104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0" name="Immagine 1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4C8FF166-CD7F-D24D-AAA5-E436F3534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288521" y="1407308"/>
            <a:ext cx="2643778" cy="1934527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87585DF7-A425-9E4E-8FE7-0C542C4E08C9}"/>
              </a:ext>
            </a:extLst>
          </p:cNvPr>
          <p:cNvSpPr/>
          <p:nvPr/>
        </p:nvSpPr>
        <p:spPr>
          <a:xfrm>
            <a:off x="1317063" y="1605189"/>
            <a:ext cx="576283" cy="4064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529988-DFB2-F444-9198-6D64B03A2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703" y="1407308"/>
            <a:ext cx="2592149" cy="1934527"/>
          </a:xfrm>
          <a:prstGeom prst="rect">
            <a:avLst/>
          </a:prstGeom>
          <a:ln>
            <a:noFill/>
          </a:ln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45FD17E4-0615-064F-8E56-7AC19F8E6EE9}"/>
              </a:ext>
            </a:extLst>
          </p:cNvPr>
          <p:cNvGrpSpPr/>
          <p:nvPr/>
        </p:nvGrpSpPr>
        <p:grpSpPr>
          <a:xfrm>
            <a:off x="5921259" y="4369210"/>
            <a:ext cx="2865631" cy="1302409"/>
            <a:chOff x="5138553" y="3002772"/>
            <a:chExt cx="3922403" cy="1846831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3D630562-05A9-E84F-9FCA-8DD1DE962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8553" y="3002772"/>
              <a:ext cx="1846831" cy="1846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C49A74F7-4727-AB4D-9F0D-88AFF2349C5D}"/>
                </a:ext>
              </a:extLst>
            </p:cNvPr>
            <p:cNvGrpSpPr/>
            <p:nvPr/>
          </p:nvGrpSpPr>
          <p:grpSpPr>
            <a:xfrm>
              <a:off x="7214124" y="3002772"/>
              <a:ext cx="1846832" cy="1846831"/>
              <a:chOff x="6842359" y="2669276"/>
              <a:chExt cx="2096729" cy="2096729"/>
            </a:xfrm>
          </p:grpSpPr>
          <p:pic>
            <p:nvPicPr>
              <p:cNvPr id="26" name="Immagine 25">
                <a:extLst>
                  <a:ext uri="{FF2B5EF4-FFF2-40B4-BE49-F238E27FC236}">
                    <a16:creationId xmlns:a16="http://schemas.microsoft.com/office/drawing/2014/main" id="{2D7ECFB3-88FC-6A4E-BD4C-19989A966F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42359" y="2669276"/>
                <a:ext cx="2096729" cy="2096729"/>
              </a:xfrm>
              <a:prstGeom prst="rect">
                <a:avLst/>
              </a:prstGeom>
            </p:spPr>
          </p:pic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34A03B34-F57F-DB47-AF8E-D2057F031683}"/>
                  </a:ext>
                </a:extLst>
              </p:cNvPr>
              <p:cNvSpPr/>
              <p:nvPr/>
            </p:nvSpPr>
            <p:spPr>
              <a:xfrm>
                <a:off x="7180315" y="2739191"/>
                <a:ext cx="990528" cy="5152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200" dirty="0"/>
                  <a:t>AL - GA</a:t>
                </a:r>
              </a:p>
            </p:txBody>
          </p:sp>
        </p:grpSp>
      </p:grpSp>
      <p:pic>
        <p:nvPicPr>
          <p:cNvPr id="29" name="Immagine 28">
            <a:extLst>
              <a:ext uri="{FF2B5EF4-FFF2-40B4-BE49-F238E27FC236}">
                <a16:creationId xmlns:a16="http://schemas.microsoft.com/office/drawing/2014/main" id="{92424F16-B77B-6940-A691-0197EE3DC3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034" t="45581" r="44908" b="29903"/>
          <a:stretch/>
        </p:blipFill>
        <p:spPr>
          <a:xfrm>
            <a:off x="288521" y="4069413"/>
            <a:ext cx="1440000" cy="1974416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AD8C902-F46F-804B-9903-E013AA073FA3}"/>
              </a:ext>
            </a:extLst>
          </p:cNvPr>
          <p:cNvSpPr txBox="1"/>
          <p:nvPr/>
        </p:nvSpPr>
        <p:spPr>
          <a:xfrm>
            <a:off x="412702" y="3377666"/>
            <a:ext cx="2385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Associazione carta - sillaba corretta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EF3F837-50E7-1245-B876-6C920258C3B2}"/>
              </a:ext>
            </a:extLst>
          </p:cNvPr>
          <p:cNvSpPr txBox="1"/>
          <p:nvPr/>
        </p:nvSpPr>
        <p:spPr>
          <a:xfrm>
            <a:off x="6298414" y="3377666"/>
            <a:ext cx="2418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Tecnica del Drag &amp; </a:t>
            </a:r>
            <a:r>
              <a:rPr lang="it-IT" sz="1200" i="1" dirty="0" err="1"/>
              <a:t>Drop</a:t>
            </a:r>
            <a:r>
              <a:rPr lang="it-IT" sz="1200" i="1" dirty="0"/>
              <a:t> per giocare</a:t>
            </a:r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36B4877-2C13-C945-9904-170C0B5F8FCA}"/>
              </a:ext>
            </a:extLst>
          </p:cNvPr>
          <p:cNvSpPr txBox="1"/>
          <p:nvPr/>
        </p:nvSpPr>
        <p:spPr>
          <a:xfrm>
            <a:off x="6015920" y="5766831"/>
            <a:ext cx="2676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Software per acquisizione voce </a:t>
            </a:r>
            <a:r>
              <a:rPr lang="it-IT" sz="1200" i="1" dirty="0" err="1"/>
              <a:t>Audacity</a:t>
            </a:r>
            <a:endParaRPr lang="it-IT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11796E0-308B-E34C-8AE4-9CAA49139743}"/>
              </a:ext>
            </a:extLst>
          </p:cNvPr>
          <p:cNvSpPr txBox="1"/>
          <p:nvPr/>
        </p:nvSpPr>
        <p:spPr>
          <a:xfrm>
            <a:off x="1728521" y="5535998"/>
            <a:ext cx="2301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Carta con immagine contornata e </a:t>
            </a:r>
          </a:p>
          <a:p>
            <a:pPr algn="ctr"/>
            <a:r>
              <a:rPr lang="it-IT" sz="1200" i="1" dirty="0"/>
              <a:t>lettere parole sbiadite</a:t>
            </a:r>
            <a:endParaRPr lang="it-IT" dirty="0"/>
          </a:p>
        </p:txBody>
      </p:sp>
      <p:pic>
        <p:nvPicPr>
          <p:cNvPr id="28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F53C122-94C4-3843-9C90-D2F07C03A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77" y="127546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724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7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35003" y="3429000"/>
            <a:ext cx="2480166" cy="840399"/>
            <a:chOff x="935569" y="1427390"/>
            <a:chExt cx="2480166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935569" y="184693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USO PAROLE SUGGERITE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38" name="Immagine 37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4A138E8-5254-474E-9344-DF739947E2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52" t="13250" r="20104" b="7032"/>
          <a:stretch/>
        </p:blipFill>
        <p:spPr>
          <a:xfrm>
            <a:off x="286499" y="1432175"/>
            <a:ext cx="2696260" cy="20476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31467E-B424-4F43-8115-45805856866C}"/>
              </a:ext>
            </a:extLst>
          </p:cNvPr>
          <p:cNvSpPr txBox="1"/>
          <p:nvPr/>
        </p:nvSpPr>
        <p:spPr>
          <a:xfrm>
            <a:off x="442384" y="3525917"/>
            <a:ext cx="2384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Schermata di </a:t>
            </a:r>
            <a:r>
              <a:rPr lang="it-IT" sz="1200" i="1" dirty="0" err="1"/>
              <a:t>setting</a:t>
            </a:r>
            <a:r>
              <a:rPr lang="it-IT" sz="1200" i="1" dirty="0"/>
              <a:t> per la maestra</a:t>
            </a:r>
          </a:p>
        </p:txBody>
      </p:sp>
      <p:pic>
        <p:nvPicPr>
          <p:cNvPr id="10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D4C690E-B1B7-4C43-90AF-B59626F94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77" y="127546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922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7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35003" y="3429000"/>
            <a:ext cx="2480166" cy="840399"/>
            <a:chOff x="935569" y="1427390"/>
            <a:chExt cx="2480166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935569" y="184693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USO PAROLE SUGGERITE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8" name="Immagine 2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93F73AF-2825-6A4F-820E-33E79BF6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80" y="1480764"/>
            <a:ext cx="3595990" cy="1686174"/>
          </a:xfrm>
          <a:prstGeom prst="rect">
            <a:avLst/>
          </a:prstGeom>
        </p:spPr>
      </p:pic>
      <p:pic>
        <p:nvPicPr>
          <p:cNvPr id="38" name="Immagine 37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4A138E8-5254-474E-9344-DF739947E2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52" t="13250" r="20104" b="7032"/>
          <a:stretch/>
        </p:blipFill>
        <p:spPr>
          <a:xfrm>
            <a:off x="286499" y="1432175"/>
            <a:ext cx="2696260" cy="2047691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1470F51-6779-A245-84EC-02CF3E3D579C}"/>
              </a:ext>
            </a:extLst>
          </p:cNvPr>
          <p:cNvCxnSpPr>
            <a:cxnSpLocks/>
          </p:cNvCxnSpPr>
          <p:nvPr/>
        </p:nvCxnSpPr>
        <p:spPr>
          <a:xfrm>
            <a:off x="3160046" y="2399677"/>
            <a:ext cx="1415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6DCE6D6-3A9A-4746-BD6E-C6C98ECCEE1F}"/>
              </a:ext>
            </a:extLst>
          </p:cNvPr>
          <p:cNvSpPr txBox="1"/>
          <p:nvPr/>
        </p:nvSpPr>
        <p:spPr>
          <a:xfrm>
            <a:off x="5875663" y="3249033"/>
            <a:ext cx="198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</a:t>
            </a:r>
            <a:r>
              <a:rPr lang="it-IT" sz="1200" i="1" dirty="0" err="1"/>
              <a:t>excel</a:t>
            </a:r>
            <a:r>
              <a:rPr lang="it-IT" sz="1200" i="1" dirty="0"/>
              <a:t> contenente parole e divisioni in sillabe 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31467E-B424-4F43-8115-45805856866C}"/>
              </a:ext>
            </a:extLst>
          </p:cNvPr>
          <p:cNvSpPr txBox="1"/>
          <p:nvPr/>
        </p:nvSpPr>
        <p:spPr>
          <a:xfrm>
            <a:off x="442384" y="3525917"/>
            <a:ext cx="2384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Schermata di </a:t>
            </a:r>
            <a:r>
              <a:rPr lang="it-IT" sz="1200" i="1" dirty="0" err="1"/>
              <a:t>setting</a:t>
            </a:r>
            <a:r>
              <a:rPr lang="it-IT" sz="1200" i="1" dirty="0"/>
              <a:t> per la maestra</a:t>
            </a:r>
          </a:p>
        </p:txBody>
      </p:sp>
      <p:pic>
        <p:nvPicPr>
          <p:cNvPr id="13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76CFA162-72D1-2E4C-ABBB-3A1A2D96D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77" y="127546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84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7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35003" y="3429000"/>
            <a:ext cx="2480166" cy="840399"/>
            <a:chOff x="935569" y="1427390"/>
            <a:chExt cx="2480166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935569" y="184693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USO PAROLE SUGGERITE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8" name="Immagine 2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93F73AF-2825-6A4F-820E-33E79BF6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80" y="1480764"/>
            <a:ext cx="3595990" cy="168617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6B1A661-09F1-0A41-9FF4-1EE121CB2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517" y="3885744"/>
            <a:ext cx="1522311" cy="1522311"/>
          </a:xfrm>
          <a:prstGeom prst="rect">
            <a:avLst/>
          </a:prstGeom>
        </p:spPr>
      </p:pic>
      <p:pic>
        <p:nvPicPr>
          <p:cNvPr id="38" name="Immagine 37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4A138E8-5254-474E-9344-DF739947E2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52" t="13250" r="20104" b="7032"/>
          <a:stretch/>
        </p:blipFill>
        <p:spPr>
          <a:xfrm>
            <a:off x="286499" y="1432175"/>
            <a:ext cx="2696260" cy="2047691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1470F51-6779-A245-84EC-02CF3E3D579C}"/>
              </a:ext>
            </a:extLst>
          </p:cNvPr>
          <p:cNvCxnSpPr>
            <a:cxnSpLocks/>
          </p:cNvCxnSpPr>
          <p:nvPr/>
        </p:nvCxnSpPr>
        <p:spPr>
          <a:xfrm>
            <a:off x="3160046" y="2399677"/>
            <a:ext cx="1415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78BA0766-8F30-4F43-A2D0-AB5E7F4EABD3}"/>
              </a:ext>
            </a:extLst>
          </p:cNvPr>
          <p:cNvCxnSpPr>
            <a:cxnSpLocks/>
          </p:cNvCxnSpPr>
          <p:nvPr/>
        </p:nvCxnSpPr>
        <p:spPr>
          <a:xfrm flipH="1">
            <a:off x="7975741" y="3210416"/>
            <a:ext cx="1" cy="638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31591AEC-546C-3C48-A538-1539DB103F61}"/>
              </a:ext>
            </a:extLst>
          </p:cNvPr>
          <p:cNvSpPr txBox="1"/>
          <p:nvPr/>
        </p:nvSpPr>
        <p:spPr>
          <a:xfrm>
            <a:off x="7306129" y="5412565"/>
            <a:ext cx="104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File .CSV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6DCE6D6-3A9A-4746-BD6E-C6C98ECCEE1F}"/>
              </a:ext>
            </a:extLst>
          </p:cNvPr>
          <p:cNvSpPr txBox="1"/>
          <p:nvPr/>
        </p:nvSpPr>
        <p:spPr>
          <a:xfrm>
            <a:off x="5875663" y="3249033"/>
            <a:ext cx="198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</a:t>
            </a:r>
            <a:r>
              <a:rPr lang="it-IT" sz="1200" i="1" dirty="0" err="1"/>
              <a:t>excel</a:t>
            </a:r>
            <a:r>
              <a:rPr lang="it-IT" sz="1200" i="1" dirty="0"/>
              <a:t> contenente parole e divisioni in sillabe 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31467E-B424-4F43-8115-45805856866C}"/>
              </a:ext>
            </a:extLst>
          </p:cNvPr>
          <p:cNvSpPr txBox="1"/>
          <p:nvPr/>
        </p:nvSpPr>
        <p:spPr>
          <a:xfrm>
            <a:off x="442384" y="3525917"/>
            <a:ext cx="2384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Schermata di </a:t>
            </a:r>
            <a:r>
              <a:rPr lang="it-IT" sz="1200" i="1" dirty="0" err="1"/>
              <a:t>setting</a:t>
            </a:r>
            <a:r>
              <a:rPr lang="it-IT" sz="1200" i="1" dirty="0"/>
              <a:t> per la maestra</a:t>
            </a:r>
          </a:p>
        </p:txBody>
      </p:sp>
      <p:pic>
        <p:nvPicPr>
          <p:cNvPr id="20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CBFD8B55-2191-B245-BD8B-08F027879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77" y="127546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959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7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35003" y="3429000"/>
            <a:ext cx="2480166" cy="840399"/>
            <a:chOff x="935569" y="1427390"/>
            <a:chExt cx="2480166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935569" y="184693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USO PAROLE SUGGERITE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8" name="Immagine 2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93F73AF-2825-6A4F-820E-33E79BF6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80" y="1480764"/>
            <a:ext cx="3595990" cy="168617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6B1A661-09F1-0A41-9FF4-1EE121CB2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517" y="3885744"/>
            <a:ext cx="1522311" cy="1522311"/>
          </a:xfrm>
          <a:prstGeom prst="rect">
            <a:avLst/>
          </a:prstGeom>
        </p:spPr>
      </p:pic>
      <p:pic>
        <p:nvPicPr>
          <p:cNvPr id="38" name="Immagine 37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4A138E8-5254-474E-9344-DF739947E2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52" t="13250" r="20104" b="7032"/>
          <a:stretch/>
        </p:blipFill>
        <p:spPr>
          <a:xfrm>
            <a:off x="286499" y="1432175"/>
            <a:ext cx="2696260" cy="2047691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1470F51-6779-A245-84EC-02CF3E3D579C}"/>
              </a:ext>
            </a:extLst>
          </p:cNvPr>
          <p:cNvCxnSpPr>
            <a:cxnSpLocks/>
          </p:cNvCxnSpPr>
          <p:nvPr/>
        </p:nvCxnSpPr>
        <p:spPr>
          <a:xfrm>
            <a:off x="3160046" y="2399677"/>
            <a:ext cx="1415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78BA0766-8F30-4F43-A2D0-AB5E7F4EABD3}"/>
              </a:ext>
            </a:extLst>
          </p:cNvPr>
          <p:cNvCxnSpPr>
            <a:cxnSpLocks/>
          </p:cNvCxnSpPr>
          <p:nvPr/>
        </p:nvCxnSpPr>
        <p:spPr>
          <a:xfrm flipH="1">
            <a:off x="7975741" y="3210416"/>
            <a:ext cx="1" cy="638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F92D4531-A349-DB45-B970-1A9B00F497EE}"/>
              </a:ext>
            </a:extLst>
          </p:cNvPr>
          <p:cNvCxnSpPr>
            <a:cxnSpLocks/>
          </p:cNvCxnSpPr>
          <p:nvPr/>
        </p:nvCxnSpPr>
        <p:spPr>
          <a:xfrm flipH="1">
            <a:off x="5754148" y="4899476"/>
            <a:ext cx="1044685" cy="3979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3B1994B6-1CBE-F044-BC89-3C8545191409}"/>
              </a:ext>
            </a:extLst>
          </p:cNvPr>
          <p:cNvSpPr txBox="1"/>
          <p:nvPr/>
        </p:nvSpPr>
        <p:spPr>
          <a:xfrm>
            <a:off x="4531526" y="5848302"/>
            <a:ext cx="104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Script in </a:t>
            </a:r>
            <a:r>
              <a:rPr lang="it-IT" sz="1200" i="1" dirty="0" err="1"/>
              <a:t>c#</a:t>
            </a:r>
            <a:endParaRPr lang="it-IT" sz="1200" i="1" dirty="0"/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B27C5D3F-4ABF-A648-B097-F857556DA980}"/>
              </a:ext>
            </a:extLst>
          </p:cNvPr>
          <p:cNvGrpSpPr/>
          <p:nvPr/>
        </p:nvGrpSpPr>
        <p:grpSpPr>
          <a:xfrm>
            <a:off x="4240214" y="4377490"/>
            <a:ext cx="1627307" cy="1453687"/>
            <a:chOff x="4233427" y="4495610"/>
            <a:chExt cx="1627307" cy="1453687"/>
          </a:xfrm>
        </p:grpSpPr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4AFE51BD-A475-4D44-8474-950921110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6702" y="4495610"/>
              <a:ext cx="1120762" cy="1120762"/>
            </a:xfrm>
            <a:prstGeom prst="rect">
              <a:avLst/>
            </a:prstGeom>
          </p:spPr>
        </p:pic>
        <p:pic>
          <p:nvPicPr>
            <p:cNvPr id="48" name="Immagine 47" descr="Immagine che contiene testo, clipart&#10;&#10;Descrizione generata automaticamente">
              <a:extLst>
                <a:ext uri="{FF2B5EF4-FFF2-40B4-BE49-F238E27FC236}">
                  <a16:creationId xmlns:a16="http://schemas.microsoft.com/office/drawing/2014/main" id="{5084527D-181F-284B-B550-096C7AFA4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4233427" y="5651511"/>
              <a:ext cx="1627307" cy="297786"/>
            </a:xfrm>
            <a:prstGeom prst="rect">
              <a:avLst/>
            </a:prstGeom>
          </p:spPr>
        </p:pic>
      </p:grp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31591AEC-546C-3C48-A538-1539DB103F61}"/>
              </a:ext>
            </a:extLst>
          </p:cNvPr>
          <p:cNvSpPr txBox="1"/>
          <p:nvPr/>
        </p:nvSpPr>
        <p:spPr>
          <a:xfrm>
            <a:off x="7306129" y="5412565"/>
            <a:ext cx="104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File .CSV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6DCE6D6-3A9A-4746-BD6E-C6C98ECCEE1F}"/>
              </a:ext>
            </a:extLst>
          </p:cNvPr>
          <p:cNvSpPr txBox="1"/>
          <p:nvPr/>
        </p:nvSpPr>
        <p:spPr>
          <a:xfrm>
            <a:off x="5875663" y="3249033"/>
            <a:ext cx="198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</a:t>
            </a:r>
            <a:r>
              <a:rPr lang="it-IT" sz="1200" i="1" dirty="0" err="1"/>
              <a:t>excel</a:t>
            </a:r>
            <a:r>
              <a:rPr lang="it-IT" sz="1200" i="1" dirty="0"/>
              <a:t> contenente parole e divisioni in sillabe 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31467E-B424-4F43-8115-45805856866C}"/>
              </a:ext>
            </a:extLst>
          </p:cNvPr>
          <p:cNvSpPr txBox="1"/>
          <p:nvPr/>
        </p:nvSpPr>
        <p:spPr>
          <a:xfrm>
            <a:off x="442384" y="3525917"/>
            <a:ext cx="2384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Schermata di </a:t>
            </a:r>
            <a:r>
              <a:rPr lang="it-IT" sz="1200" i="1" dirty="0" err="1"/>
              <a:t>setting</a:t>
            </a:r>
            <a:r>
              <a:rPr lang="it-IT" sz="1200" i="1" dirty="0"/>
              <a:t> per la maestra</a:t>
            </a:r>
          </a:p>
        </p:txBody>
      </p:sp>
      <p:pic>
        <p:nvPicPr>
          <p:cNvPr id="21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749E71CE-136B-054E-9125-98AB80D6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77" y="127546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955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7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35003" y="3429000"/>
            <a:ext cx="2480166" cy="840399"/>
            <a:chOff x="935569" y="1427390"/>
            <a:chExt cx="2480166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935569" y="184693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USO PAROLE SUGGERITE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8" name="Immagine 2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93F73AF-2825-6A4F-820E-33E79BF6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80" y="1480764"/>
            <a:ext cx="3595990" cy="168617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6B1A661-09F1-0A41-9FF4-1EE121CB2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517" y="3885744"/>
            <a:ext cx="1522311" cy="1522311"/>
          </a:xfrm>
          <a:prstGeom prst="rect">
            <a:avLst/>
          </a:prstGeom>
        </p:spPr>
      </p:pic>
      <p:grpSp>
        <p:nvGrpSpPr>
          <p:cNvPr id="34" name="Gruppo 33">
            <a:extLst>
              <a:ext uri="{FF2B5EF4-FFF2-40B4-BE49-F238E27FC236}">
                <a16:creationId xmlns:a16="http://schemas.microsoft.com/office/drawing/2014/main" id="{84B27E42-711E-9844-AE3F-8D4AE565FB65}"/>
              </a:ext>
            </a:extLst>
          </p:cNvPr>
          <p:cNvGrpSpPr/>
          <p:nvPr/>
        </p:nvGrpSpPr>
        <p:grpSpPr>
          <a:xfrm>
            <a:off x="286499" y="4217932"/>
            <a:ext cx="2923422" cy="1823759"/>
            <a:chOff x="5587545" y="3094635"/>
            <a:chExt cx="3172423" cy="1921871"/>
          </a:xfrm>
        </p:grpSpPr>
        <p:pic>
          <p:nvPicPr>
            <p:cNvPr id="35" name="Immagine 34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638A544B-D6BF-1648-8154-1D9F2240E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680" b="52340"/>
            <a:stretch/>
          </p:blipFill>
          <p:spPr>
            <a:xfrm>
              <a:off x="5772152" y="3094635"/>
              <a:ext cx="2816326" cy="1543129"/>
            </a:xfrm>
            <a:prstGeom prst="rect">
              <a:avLst/>
            </a:prstGeom>
          </p:spPr>
        </p:pic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FFA0C3A8-7B19-0C45-8546-BA3B6E3F59F5}"/>
                </a:ext>
              </a:extLst>
            </p:cNvPr>
            <p:cNvSpPr txBox="1"/>
            <p:nvPr/>
          </p:nvSpPr>
          <p:spPr>
            <a:xfrm>
              <a:off x="5587545" y="4724605"/>
              <a:ext cx="3172423" cy="29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i="1" dirty="0"/>
                <a:t>Lista presente in </a:t>
              </a:r>
              <a:r>
                <a:rPr lang="it-IT" sz="1200" i="1" dirty="0" err="1"/>
                <a:t>Unity</a:t>
              </a:r>
              <a:r>
                <a:rPr lang="it-IT" sz="1200" i="1" dirty="0"/>
                <a:t> contenente tutti i dati </a:t>
              </a:r>
            </a:p>
          </p:txBody>
        </p:sp>
      </p:grpSp>
      <p:pic>
        <p:nvPicPr>
          <p:cNvPr id="38" name="Immagine 37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4A138E8-5254-474E-9344-DF739947E2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52" t="13250" r="20104" b="7032"/>
          <a:stretch/>
        </p:blipFill>
        <p:spPr>
          <a:xfrm>
            <a:off x="286499" y="1432175"/>
            <a:ext cx="2696260" cy="2047691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1470F51-6779-A245-84EC-02CF3E3D579C}"/>
              </a:ext>
            </a:extLst>
          </p:cNvPr>
          <p:cNvCxnSpPr>
            <a:cxnSpLocks/>
          </p:cNvCxnSpPr>
          <p:nvPr/>
        </p:nvCxnSpPr>
        <p:spPr>
          <a:xfrm>
            <a:off x="3160046" y="2399677"/>
            <a:ext cx="1415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78BA0766-8F30-4F43-A2D0-AB5E7F4EABD3}"/>
              </a:ext>
            </a:extLst>
          </p:cNvPr>
          <p:cNvCxnSpPr>
            <a:cxnSpLocks/>
          </p:cNvCxnSpPr>
          <p:nvPr/>
        </p:nvCxnSpPr>
        <p:spPr>
          <a:xfrm flipH="1">
            <a:off x="7975741" y="3210416"/>
            <a:ext cx="1" cy="638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F92D4531-A349-DB45-B970-1A9B00F497EE}"/>
              </a:ext>
            </a:extLst>
          </p:cNvPr>
          <p:cNvCxnSpPr>
            <a:cxnSpLocks/>
          </p:cNvCxnSpPr>
          <p:nvPr/>
        </p:nvCxnSpPr>
        <p:spPr>
          <a:xfrm flipH="1">
            <a:off x="5754148" y="4899476"/>
            <a:ext cx="1044685" cy="3979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8C645B4-78A0-3442-9BE4-AFB63A781A7B}"/>
              </a:ext>
            </a:extLst>
          </p:cNvPr>
          <p:cNvCxnSpPr>
            <a:cxnSpLocks/>
          </p:cNvCxnSpPr>
          <p:nvPr/>
        </p:nvCxnSpPr>
        <p:spPr>
          <a:xfrm flipH="1" flipV="1">
            <a:off x="3160046" y="4950108"/>
            <a:ext cx="1080171" cy="3472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3B1994B6-1CBE-F044-BC89-3C8545191409}"/>
              </a:ext>
            </a:extLst>
          </p:cNvPr>
          <p:cNvSpPr txBox="1"/>
          <p:nvPr/>
        </p:nvSpPr>
        <p:spPr>
          <a:xfrm>
            <a:off x="4531526" y="5848302"/>
            <a:ext cx="104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Script in </a:t>
            </a:r>
            <a:r>
              <a:rPr lang="it-IT" sz="1200" i="1" dirty="0" err="1"/>
              <a:t>c#</a:t>
            </a:r>
            <a:endParaRPr lang="it-IT" sz="1200" i="1" dirty="0"/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B27C5D3F-4ABF-A648-B097-F857556DA980}"/>
              </a:ext>
            </a:extLst>
          </p:cNvPr>
          <p:cNvGrpSpPr/>
          <p:nvPr/>
        </p:nvGrpSpPr>
        <p:grpSpPr>
          <a:xfrm>
            <a:off x="4240214" y="4377490"/>
            <a:ext cx="1627307" cy="1453687"/>
            <a:chOff x="4233427" y="4495610"/>
            <a:chExt cx="1627307" cy="1453687"/>
          </a:xfrm>
        </p:grpSpPr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4AFE51BD-A475-4D44-8474-950921110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6702" y="4495610"/>
              <a:ext cx="1120762" cy="1120762"/>
            </a:xfrm>
            <a:prstGeom prst="rect">
              <a:avLst/>
            </a:prstGeom>
          </p:spPr>
        </p:pic>
        <p:pic>
          <p:nvPicPr>
            <p:cNvPr id="48" name="Immagine 47" descr="Immagine che contiene testo, clipart&#10;&#10;Descrizione generata automaticamente">
              <a:extLst>
                <a:ext uri="{FF2B5EF4-FFF2-40B4-BE49-F238E27FC236}">
                  <a16:creationId xmlns:a16="http://schemas.microsoft.com/office/drawing/2014/main" id="{5084527D-181F-284B-B550-096C7AFA4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4233427" y="5651511"/>
              <a:ext cx="1627307" cy="297786"/>
            </a:xfrm>
            <a:prstGeom prst="rect">
              <a:avLst/>
            </a:prstGeom>
          </p:spPr>
        </p:pic>
      </p:grp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31591AEC-546C-3C48-A538-1539DB103F61}"/>
              </a:ext>
            </a:extLst>
          </p:cNvPr>
          <p:cNvSpPr txBox="1"/>
          <p:nvPr/>
        </p:nvSpPr>
        <p:spPr>
          <a:xfrm>
            <a:off x="7306129" y="5412565"/>
            <a:ext cx="104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File .CSV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6DCE6D6-3A9A-4746-BD6E-C6C98ECCEE1F}"/>
              </a:ext>
            </a:extLst>
          </p:cNvPr>
          <p:cNvSpPr txBox="1"/>
          <p:nvPr/>
        </p:nvSpPr>
        <p:spPr>
          <a:xfrm>
            <a:off x="5875663" y="3249033"/>
            <a:ext cx="198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</a:t>
            </a:r>
            <a:r>
              <a:rPr lang="it-IT" sz="1200" i="1" dirty="0" err="1"/>
              <a:t>excel</a:t>
            </a:r>
            <a:r>
              <a:rPr lang="it-IT" sz="1200" i="1" dirty="0"/>
              <a:t> contenente parole e divisioni in sillabe 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31467E-B424-4F43-8115-45805856866C}"/>
              </a:ext>
            </a:extLst>
          </p:cNvPr>
          <p:cNvSpPr txBox="1"/>
          <p:nvPr/>
        </p:nvSpPr>
        <p:spPr>
          <a:xfrm>
            <a:off x="442384" y="3525917"/>
            <a:ext cx="2384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Schermata di </a:t>
            </a:r>
            <a:r>
              <a:rPr lang="it-IT" sz="1200" i="1" dirty="0" err="1"/>
              <a:t>setting</a:t>
            </a:r>
            <a:r>
              <a:rPr lang="it-IT" sz="1200" i="1" dirty="0"/>
              <a:t> per la maestra</a:t>
            </a:r>
          </a:p>
        </p:txBody>
      </p:sp>
      <p:pic>
        <p:nvPicPr>
          <p:cNvPr id="25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768EB3D0-FE87-024A-B9CE-67E30EB14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77" y="127546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928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16" name="Segnaposto numero diapositiva 1">
            <a:extLst>
              <a:ext uri="{FF2B5EF4-FFF2-40B4-BE49-F238E27FC236}">
                <a16:creationId xmlns:a16="http://schemas.microsoft.com/office/drawing/2014/main" id="{4CB0D50D-B515-564D-A67F-88BD997956E0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</a:t>
            </a:r>
          </a:p>
        </p:txBody>
      </p:sp>
      <p:sp>
        <p:nvSpPr>
          <p:cNvPr id="17" name="CasellaDiTesto 23">
            <a:extLst>
              <a:ext uri="{FF2B5EF4-FFF2-40B4-BE49-F238E27FC236}">
                <a16:creationId xmlns:a16="http://schemas.microsoft.com/office/drawing/2014/main" id="{9759D0EA-13CC-E54F-8DF0-E25856DE3E57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8CD75BE-0C5E-4E46-B2B9-5690A526E87B}"/>
              </a:ext>
            </a:extLst>
          </p:cNvPr>
          <p:cNvSpPr txBox="1"/>
          <p:nvPr/>
        </p:nvSpPr>
        <p:spPr>
          <a:xfrm>
            <a:off x="170473" y="1398087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Google Shape;660;p19" descr="Aula con riempimento a tinta unita">
            <a:extLst>
              <a:ext uri="{FF2B5EF4-FFF2-40B4-BE49-F238E27FC236}">
                <a16:creationId xmlns:a16="http://schemas.microsoft.com/office/drawing/2014/main" id="{F1C301F2-F21F-4F11-8D4D-27E9A38B13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007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662;p19" descr="ddfdffd&#10;">
            <a:extLst>
              <a:ext uri="{FF2B5EF4-FFF2-40B4-BE49-F238E27FC236}">
                <a16:creationId xmlns:a16="http://schemas.microsoft.com/office/drawing/2014/main" id="{90C74C26-B14F-491B-995F-6282AEA858AA}"/>
              </a:ext>
            </a:extLst>
          </p:cNvPr>
          <p:cNvSpPr/>
          <p:nvPr/>
        </p:nvSpPr>
        <p:spPr>
          <a:xfrm>
            <a:off x="4331076" y="1581675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34;p24">
            <a:extLst>
              <a:ext uri="{FF2B5EF4-FFF2-40B4-BE49-F238E27FC236}">
                <a16:creationId xmlns:a16="http://schemas.microsoft.com/office/drawing/2014/main" id="{E1B1BEBA-56A6-4F2F-97BC-F11063370CC9}"/>
              </a:ext>
            </a:extLst>
          </p:cNvPr>
          <p:cNvSpPr/>
          <p:nvPr/>
        </p:nvSpPr>
        <p:spPr>
          <a:xfrm>
            <a:off x="3361865" y="1453040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617;p18">
            <a:extLst>
              <a:ext uri="{FF2B5EF4-FFF2-40B4-BE49-F238E27FC236}">
                <a16:creationId xmlns:a16="http://schemas.microsoft.com/office/drawing/2014/main" id="{11B36A7B-C52B-4AFC-806C-70245257BDE0}"/>
              </a:ext>
            </a:extLst>
          </p:cNvPr>
          <p:cNvSpPr txBox="1"/>
          <p:nvPr/>
        </p:nvSpPr>
        <p:spPr>
          <a:xfrm>
            <a:off x="3868233" y="2346308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3" name="Immagine 22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0AE447B8-9EE6-477B-A79C-4CD3FBE47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F151BF0-A0E5-4A18-A83E-AC5992434F6B}"/>
              </a:ext>
            </a:extLst>
          </p:cNvPr>
          <p:cNvSpPr txBox="1"/>
          <p:nvPr/>
        </p:nvSpPr>
        <p:spPr>
          <a:xfrm>
            <a:off x="6508510" y="1354773"/>
            <a:ext cx="2556703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25" name="Immagine 24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F8B63777-899F-4095-B20D-13D08CF5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26" name="Google Shape;663;p19">
            <a:extLst>
              <a:ext uri="{FF2B5EF4-FFF2-40B4-BE49-F238E27FC236}">
                <a16:creationId xmlns:a16="http://schemas.microsoft.com/office/drawing/2014/main" id="{08434455-7E9F-46B8-9A55-D66F6EAA15EE}"/>
              </a:ext>
            </a:extLst>
          </p:cNvPr>
          <p:cNvSpPr txBox="1"/>
          <p:nvPr/>
        </p:nvSpPr>
        <p:spPr>
          <a:xfrm>
            <a:off x="4251824" y="1783404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826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2E4DA82-1F3C-5E42-AC90-E8C9A2B35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759" y="2900326"/>
            <a:ext cx="3636454" cy="2607016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5610EFC-7922-0149-85BD-8C5BAA3FA94A}"/>
              </a:ext>
            </a:extLst>
          </p:cNvPr>
          <p:cNvSpPr txBox="1"/>
          <p:nvPr/>
        </p:nvSpPr>
        <p:spPr>
          <a:xfrm>
            <a:off x="5212528" y="5565693"/>
            <a:ext cx="334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</a:t>
            </a:r>
            <a:r>
              <a:rPr lang="it-IT" sz="1200" i="1" dirty="0" err="1"/>
              <a:t>Prefab</a:t>
            </a:r>
            <a:r>
              <a:rPr lang="it-IT" sz="1200" i="1" dirty="0"/>
              <a:t> </a:t>
            </a:r>
          </a:p>
          <a:p>
            <a:pPr algn="ctr"/>
            <a:r>
              <a:rPr lang="it-IT" sz="1200" i="1" dirty="0" err="1"/>
              <a:t>WordCard</a:t>
            </a:r>
            <a:r>
              <a:rPr lang="it-IT" sz="1200" i="1" dirty="0"/>
              <a:t> che contiene tutti gli elementi necessari 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DC0F746D-D95F-4841-AFA0-A80FF183DED8}"/>
              </a:ext>
            </a:extLst>
          </p:cNvPr>
          <p:cNvGrpSpPr/>
          <p:nvPr/>
        </p:nvGrpSpPr>
        <p:grpSpPr>
          <a:xfrm>
            <a:off x="299544" y="2900326"/>
            <a:ext cx="3679865" cy="3127032"/>
            <a:chOff x="76744" y="2879217"/>
            <a:chExt cx="3679865" cy="3127032"/>
          </a:xfrm>
        </p:grpSpPr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13913A13-E75D-714A-8600-382DD323A227}"/>
                </a:ext>
              </a:extLst>
            </p:cNvPr>
            <p:cNvSpPr txBox="1"/>
            <p:nvPr/>
          </p:nvSpPr>
          <p:spPr>
            <a:xfrm>
              <a:off x="571770" y="5729250"/>
              <a:ext cx="28417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200" i="1" dirty="0"/>
                <a:t>Carte generate dalla lista presente su </a:t>
              </a:r>
              <a:r>
                <a:rPr lang="it-IT" sz="1200" i="1" dirty="0" err="1"/>
                <a:t>Unity</a:t>
              </a:r>
              <a:endParaRPr lang="it-IT" dirty="0"/>
            </a:p>
          </p:txBody>
        </p:sp>
        <p:pic>
          <p:nvPicPr>
            <p:cNvPr id="6" name="Immagine 5" descr="Immagine che contiene testo, screenshot, elettronico, schermo&#10;&#10;Descrizione generata automaticamente">
              <a:extLst>
                <a:ext uri="{FF2B5EF4-FFF2-40B4-BE49-F238E27FC236}">
                  <a16:creationId xmlns:a16="http://schemas.microsoft.com/office/drawing/2014/main" id="{AA04C770-78A9-4CCD-8EFD-AE20B02E3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635" t="45836" r="44865" b="28895"/>
            <a:stretch/>
          </p:blipFill>
          <p:spPr>
            <a:xfrm>
              <a:off x="2316609" y="3737267"/>
              <a:ext cx="1440000" cy="1949187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A6E66AA7-DE46-42D8-8B96-429ABE69A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034" t="45581" r="44908" b="29903"/>
            <a:stretch/>
          </p:blipFill>
          <p:spPr>
            <a:xfrm>
              <a:off x="1162095" y="2879217"/>
              <a:ext cx="1440000" cy="1974416"/>
            </a:xfrm>
            <a:prstGeom prst="rect">
              <a:avLst/>
            </a:prstGeom>
          </p:spPr>
        </p:pic>
        <p:pic>
          <p:nvPicPr>
            <p:cNvPr id="10" name="Immagine 9" descr="Immagine che contiene testo, screenshot, elettronico, schermo&#10;&#10;Descrizione generata automaticamente">
              <a:extLst>
                <a:ext uri="{FF2B5EF4-FFF2-40B4-BE49-F238E27FC236}">
                  <a16:creationId xmlns:a16="http://schemas.microsoft.com/office/drawing/2014/main" id="{64BD1D87-EE9E-4C39-B9B8-26A2ED8D5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593" t="46522" r="45066" b="30417"/>
            <a:stretch/>
          </p:blipFill>
          <p:spPr>
            <a:xfrm>
              <a:off x="76744" y="3858764"/>
              <a:ext cx="1440001" cy="1806119"/>
            </a:xfrm>
            <a:prstGeom prst="rect">
              <a:avLst/>
            </a:prstGeom>
          </p:spPr>
        </p:pic>
      </p:grp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695DF520-823F-0D46-B318-F7E3654F8F26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8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E8AF2BF3-6661-2D4B-A5F0-4689F9124CB1}"/>
              </a:ext>
            </a:extLst>
          </p:cNvPr>
          <p:cNvGrpSpPr/>
          <p:nvPr/>
        </p:nvGrpSpPr>
        <p:grpSpPr>
          <a:xfrm>
            <a:off x="3217512" y="1550874"/>
            <a:ext cx="3003096" cy="1143587"/>
            <a:chOff x="373134" y="1510580"/>
            <a:chExt cx="3003096" cy="1143587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F0C53C93-2EB0-E744-9D9C-AD4CEDB4BE69}"/>
                </a:ext>
              </a:extLst>
            </p:cNvPr>
            <p:cNvGrpSpPr/>
            <p:nvPr/>
          </p:nvGrpSpPr>
          <p:grpSpPr>
            <a:xfrm>
              <a:off x="682433" y="1589781"/>
              <a:ext cx="2384499" cy="1015005"/>
              <a:chOff x="981119" y="1596128"/>
              <a:chExt cx="2384499" cy="1015005"/>
            </a:xfrm>
          </p:grpSpPr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45DD4815-714B-9346-B439-F9FCDEB3089E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EB3F4983-6E85-C740-BD7A-5F7AB9212221}"/>
                  </a:ext>
                </a:extLst>
              </p:cNvPr>
              <p:cNvSpPr txBox="1"/>
              <p:nvPr/>
            </p:nvSpPr>
            <p:spPr>
              <a:xfrm>
                <a:off x="1097622" y="1964802"/>
                <a:ext cx="21561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ALLENARSI CON PIU’ </a:t>
                </a:r>
              </a:p>
              <a:p>
                <a:pPr algn="ctr"/>
                <a:r>
                  <a:rPr lang="it-IT" dirty="0"/>
                  <a:t>PAROLE DIFFERENTI</a:t>
                </a:r>
              </a:p>
            </p:txBody>
          </p:sp>
        </p:grp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8ABB61A2-8565-DC4F-8173-5EBA857EFFEB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2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34D09BB5-9636-4246-B964-1B00EA452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77" y="127546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903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3200789" y="1550874"/>
            <a:ext cx="3041153" cy="1143587"/>
            <a:chOff x="356411" y="1510580"/>
            <a:chExt cx="3041153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56411" y="1589781"/>
              <a:ext cx="3041153" cy="1015005"/>
              <a:chOff x="655097" y="1596128"/>
              <a:chExt cx="304115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55097" y="1964802"/>
                <a:ext cx="30411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DEI MIGLIORAMENTI</a:t>
                </a:r>
              </a:p>
              <a:p>
                <a:pPr algn="ctr"/>
                <a:r>
                  <a:rPr lang="it-IT" dirty="0"/>
                  <a:t>DELL’ALUNNO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8" y="2791598"/>
            <a:ext cx="2770026" cy="2080722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120742" y="4900568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25" name="Segnaposto numero diapositiva 1">
            <a:extLst>
              <a:ext uri="{FF2B5EF4-FFF2-40B4-BE49-F238E27FC236}">
                <a16:creationId xmlns:a16="http://schemas.microsoft.com/office/drawing/2014/main" id="{0B7077B9-18B2-9549-9E8D-FF729DEE080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9</a:t>
            </a:r>
          </a:p>
        </p:txBody>
      </p:sp>
      <p:pic>
        <p:nvPicPr>
          <p:cNvPr id="11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4C5F5568-B677-0549-B722-C4FE2D0B2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77" y="127546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745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3200789" y="1550874"/>
            <a:ext cx="3041153" cy="1143587"/>
            <a:chOff x="356411" y="1510580"/>
            <a:chExt cx="3041153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56411" y="1589781"/>
              <a:ext cx="3041153" cy="1015005"/>
              <a:chOff x="655097" y="1596128"/>
              <a:chExt cx="304115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55097" y="1964802"/>
                <a:ext cx="30411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DEI MIGLIORAMENTI</a:t>
                </a:r>
              </a:p>
              <a:p>
                <a:pPr algn="ctr"/>
                <a:r>
                  <a:rPr lang="it-IT" dirty="0"/>
                  <a:t>DELL’ALUNNO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8" y="2791598"/>
            <a:ext cx="2770026" cy="2080722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120742" y="4900568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25" name="Segnaposto numero diapositiva 1">
            <a:extLst>
              <a:ext uri="{FF2B5EF4-FFF2-40B4-BE49-F238E27FC236}">
                <a16:creationId xmlns:a16="http://schemas.microsoft.com/office/drawing/2014/main" id="{0B7077B9-18B2-9549-9E8D-FF729DEE080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9</a:t>
            </a:r>
          </a:p>
        </p:txBody>
      </p:sp>
      <p:sp>
        <p:nvSpPr>
          <p:cNvPr id="36" name="Freccia curva 35">
            <a:extLst>
              <a:ext uri="{FF2B5EF4-FFF2-40B4-BE49-F238E27FC236}">
                <a16:creationId xmlns:a16="http://schemas.microsoft.com/office/drawing/2014/main" id="{9767508B-50A8-3644-9D39-840995BF2A2C}"/>
              </a:ext>
            </a:extLst>
          </p:cNvPr>
          <p:cNvSpPr/>
          <p:nvPr/>
        </p:nvSpPr>
        <p:spPr>
          <a:xfrm rot="10800000" flipH="1">
            <a:off x="1528340" y="5215682"/>
            <a:ext cx="1598470" cy="558499"/>
          </a:xfrm>
          <a:prstGeom prst="bentArrow">
            <a:avLst/>
          </a:prstGeom>
          <a:noFill/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51B00A7-7043-994B-B4D2-9393F6B87A84}"/>
              </a:ext>
            </a:extLst>
          </p:cNvPr>
          <p:cNvSpPr txBox="1"/>
          <p:nvPr/>
        </p:nvSpPr>
        <p:spPr>
          <a:xfrm>
            <a:off x="3427705" y="3533827"/>
            <a:ext cx="2493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di salvataggio dati partita</a:t>
            </a:r>
            <a:endParaRPr lang="it-IT" dirty="0"/>
          </a:p>
        </p:txBody>
      </p:sp>
      <p:pic>
        <p:nvPicPr>
          <p:cNvPr id="30" name="Immagine 2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134D6A1E-E6C1-0D49-841A-F3BB1B707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13147" r="20360" b="6966"/>
          <a:stretch/>
        </p:blipFill>
        <p:spPr>
          <a:xfrm>
            <a:off x="3338275" y="3860207"/>
            <a:ext cx="2761570" cy="208072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50FA7D5A-4BA0-9340-B384-F0744F852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77" y="127546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989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3200789" y="1550874"/>
            <a:ext cx="3041153" cy="1143587"/>
            <a:chOff x="356411" y="1510580"/>
            <a:chExt cx="3041153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56411" y="1589781"/>
              <a:ext cx="3041153" cy="1015005"/>
              <a:chOff x="655097" y="1596128"/>
              <a:chExt cx="304115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55097" y="1964802"/>
                <a:ext cx="30411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DEI MIGLIORAMENTI</a:t>
                </a:r>
              </a:p>
              <a:p>
                <a:pPr algn="ctr"/>
                <a:r>
                  <a:rPr lang="it-IT" dirty="0"/>
                  <a:t>DELL’ALUNNO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8" y="2791598"/>
            <a:ext cx="2770026" cy="2080722"/>
          </a:xfrm>
          <a:prstGeom prst="rect">
            <a:avLst/>
          </a:prstGeom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71A6EAB8-73B0-674E-8972-8F38E1C68B53}"/>
              </a:ext>
            </a:extLst>
          </p:cNvPr>
          <p:cNvGrpSpPr/>
          <p:nvPr/>
        </p:nvGrpSpPr>
        <p:grpSpPr>
          <a:xfrm>
            <a:off x="6454588" y="2791598"/>
            <a:ext cx="2312012" cy="1900185"/>
            <a:chOff x="4781732" y="2933322"/>
            <a:chExt cx="3643456" cy="297498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55A09202-FB75-AF4D-BAA0-9824E46C968D}"/>
                </a:ext>
              </a:extLst>
            </p:cNvPr>
            <p:cNvGrpSpPr/>
            <p:nvPr/>
          </p:nvGrpSpPr>
          <p:grpSpPr>
            <a:xfrm>
              <a:off x="4781732" y="2933322"/>
              <a:ext cx="3643456" cy="2974985"/>
              <a:chOff x="4665296" y="2733368"/>
              <a:chExt cx="3643456" cy="2974985"/>
            </a:xfrm>
          </p:grpSpPr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0416C3CC-1140-D843-8CD8-999AAF08B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5296" y="2733368"/>
                <a:ext cx="1980841" cy="2375889"/>
              </a:xfrm>
              <a:prstGeom prst="rect">
                <a:avLst/>
              </a:prstGeom>
            </p:spPr>
          </p:pic>
          <p:pic>
            <p:nvPicPr>
              <p:cNvPr id="42" name="Immagine 41">
                <a:extLst>
                  <a:ext uri="{FF2B5EF4-FFF2-40B4-BE49-F238E27FC236}">
                    <a16:creationId xmlns:a16="http://schemas.microsoft.com/office/drawing/2014/main" id="{CFB0045A-18EC-5D41-9A2D-DBD7B6162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5965" y="2775566"/>
                <a:ext cx="2932787" cy="2932787"/>
              </a:xfrm>
              <a:prstGeom prst="rect">
                <a:avLst/>
              </a:prstGeom>
            </p:spPr>
          </p:pic>
        </p:grpSp>
        <p:pic>
          <p:nvPicPr>
            <p:cNvPr id="44" name="Immagine 43">
              <a:extLst>
                <a:ext uri="{FF2B5EF4-FFF2-40B4-BE49-F238E27FC236}">
                  <a16:creationId xmlns:a16="http://schemas.microsoft.com/office/drawing/2014/main" id="{C4557CF1-3151-564C-AC59-891FFCE5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2843" y="3289947"/>
              <a:ext cx="468000" cy="434960"/>
            </a:xfrm>
            <a:prstGeom prst="rect">
              <a:avLst/>
            </a:prstGeom>
          </p:spPr>
        </p:pic>
        <p:pic>
          <p:nvPicPr>
            <p:cNvPr id="45" name="Immagine 44">
              <a:extLst>
                <a:ext uri="{FF2B5EF4-FFF2-40B4-BE49-F238E27FC236}">
                  <a16:creationId xmlns:a16="http://schemas.microsoft.com/office/drawing/2014/main" id="{C7C3251E-5322-904F-89F4-5499F5D7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4319057"/>
              <a:ext cx="468000" cy="434960"/>
            </a:xfrm>
            <a:prstGeom prst="rect">
              <a:avLst/>
            </a:prstGeom>
          </p:spPr>
        </p:pic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0F16F331-8BD3-6B40-AAC4-5B2B2F7CB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5335464"/>
              <a:ext cx="468000" cy="434960"/>
            </a:xfrm>
            <a:prstGeom prst="rect">
              <a:avLst/>
            </a:prstGeom>
          </p:spPr>
        </p:pic>
      </p:grp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120742" y="4900568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5EA3DEA0-41D3-1C42-B773-632665EB4EA0}"/>
              </a:ext>
            </a:extLst>
          </p:cNvPr>
          <p:cNvSpPr txBox="1"/>
          <p:nvPr/>
        </p:nvSpPr>
        <p:spPr>
          <a:xfrm>
            <a:off x="6657240" y="2216336"/>
            <a:ext cx="21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database che salva </a:t>
            </a:r>
          </a:p>
          <a:p>
            <a:pPr algn="ctr"/>
            <a:r>
              <a:rPr lang="it-IT" sz="1200" i="1" dirty="0"/>
              <a:t>i dati in cartelle locali (Tablet)</a:t>
            </a:r>
            <a:endParaRPr lang="it-IT" dirty="0"/>
          </a:p>
        </p:txBody>
      </p:sp>
      <p:sp>
        <p:nvSpPr>
          <p:cNvPr id="25" name="Segnaposto numero diapositiva 1">
            <a:extLst>
              <a:ext uri="{FF2B5EF4-FFF2-40B4-BE49-F238E27FC236}">
                <a16:creationId xmlns:a16="http://schemas.microsoft.com/office/drawing/2014/main" id="{0B7077B9-18B2-9549-9E8D-FF729DEE080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9</a:t>
            </a:r>
          </a:p>
        </p:txBody>
      </p:sp>
      <p:pic>
        <p:nvPicPr>
          <p:cNvPr id="27" name="Immagine 26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F0486AD1-600F-3745-93F5-9C51FFC24C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147" r="20360" b="6966"/>
          <a:stretch/>
        </p:blipFill>
        <p:spPr>
          <a:xfrm>
            <a:off x="3338275" y="3860207"/>
            <a:ext cx="2761570" cy="208072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F7B112E-F967-EB4A-8928-C0A427512EAE}"/>
              </a:ext>
            </a:extLst>
          </p:cNvPr>
          <p:cNvSpPr txBox="1"/>
          <p:nvPr/>
        </p:nvSpPr>
        <p:spPr>
          <a:xfrm>
            <a:off x="3427705" y="3533827"/>
            <a:ext cx="2493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di salvataggio dati partita</a:t>
            </a:r>
            <a:endParaRPr lang="it-IT" dirty="0"/>
          </a:p>
        </p:txBody>
      </p:sp>
      <p:sp>
        <p:nvSpPr>
          <p:cNvPr id="16" name="Freccia curva 15">
            <a:extLst>
              <a:ext uri="{FF2B5EF4-FFF2-40B4-BE49-F238E27FC236}">
                <a16:creationId xmlns:a16="http://schemas.microsoft.com/office/drawing/2014/main" id="{168D9B74-1C46-D846-9CF5-F4E3B9C2ED93}"/>
              </a:ext>
            </a:extLst>
          </p:cNvPr>
          <p:cNvSpPr/>
          <p:nvPr/>
        </p:nvSpPr>
        <p:spPr>
          <a:xfrm rot="5400000" flipH="1">
            <a:off x="6748378" y="4206070"/>
            <a:ext cx="561246" cy="1449185"/>
          </a:xfrm>
          <a:prstGeom prst="ben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6" name="Freccia curva 35">
            <a:extLst>
              <a:ext uri="{FF2B5EF4-FFF2-40B4-BE49-F238E27FC236}">
                <a16:creationId xmlns:a16="http://schemas.microsoft.com/office/drawing/2014/main" id="{9767508B-50A8-3644-9D39-840995BF2A2C}"/>
              </a:ext>
            </a:extLst>
          </p:cNvPr>
          <p:cNvSpPr/>
          <p:nvPr/>
        </p:nvSpPr>
        <p:spPr>
          <a:xfrm rot="10800000" flipH="1">
            <a:off x="1528340" y="5215682"/>
            <a:ext cx="1598470" cy="558499"/>
          </a:xfrm>
          <a:prstGeom prst="bentArrow">
            <a:avLst/>
          </a:prstGeom>
          <a:noFill/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23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8FCCCC1F-96F4-5242-8491-19EE7A948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77" y="127546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339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</a:t>
            </a:r>
            <a:br>
              <a:rPr lang="it-IT" sz="2400" dirty="0"/>
            </a:br>
            <a:r>
              <a:rPr lang="it-IT" sz="2400" dirty="0"/>
              <a:t>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5397461" y="1249659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pic>
        <p:nvPicPr>
          <p:cNvPr id="22" name="Immagine 21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FA73095B-C6A9-42E0-9E31-7B4CC3507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2" t="13250" r="20104" b="7032"/>
          <a:stretch/>
        </p:blipFill>
        <p:spPr>
          <a:xfrm>
            <a:off x="123550" y="2834919"/>
            <a:ext cx="3600000" cy="2734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Freccia a destra 50">
            <a:extLst>
              <a:ext uri="{FF2B5EF4-FFF2-40B4-BE49-F238E27FC236}">
                <a16:creationId xmlns:a16="http://schemas.microsoft.com/office/drawing/2014/main" id="{029DA81C-8D20-4700-8A47-EF4A5DC0D00D}"/>
              </a:ext>
            </a:extLst>
          </p:cNvPr>
          <p:cNvSpPr/>
          <p:nvPr/>
        </p:nvSpPr>
        <p:spPr>
          <a:xfrm>
            <a:off x="2437081" y="4981270"/>
            <a:ext cx="2905005" cy="241484"/>
          </a:xfrm>
          <a:prstGeom prst="rightArrow">
            <a:avLst/>
          </a:prstGeom>
          <a:noFill/>
          <a:ln w="38100"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7" name="Immagine 56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2C25D9F6-374D-4567-B98A-64EAD21A3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0" t="13599" r="20000" b="7778"/>
          <a:stretch/>
        </p:blipFill>
        <p:spPr>
          <a:xfrm>
            <a:off x="5438147" y="3190875"/>
            <a:ext cx="3234914" cy="237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C2753E7B-735A-4135-A5DB-362BCB850FC6}"/>
              </a:ext>
            </a:extLst>
          </p:cNvPr>
          <p:cNvGrpSpPr/>
          <p:nvPr/>
        </p:nvGrpSpPr>
        <p:grpSpPr>
          <a:xfrm>
            <a:off x="5438147" y="5602855"/>
            <a:ext cx="3530007" cy="455752"/>
            <a:chOff x="5426768" y="5632294"/>
            <a:chExt cx="3705853" cy="455752"/>
          </a:xfrm>
        </p:grpSpPr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2D6370C0-AB5F-4680-B9CD-93A998A0458D}"/>
                </a:ext>
              </a:extLst>
            </p:cNvPr>
            <p:cNvGrpSpPr/>
            <p:nvPr/>
          </p:nvGrpSpPr>
          <p:grpSpPr>
            <a:xfrm>
              <a:off x="5506576" y="5659195"/>
              <a:ext cx="3626045" cy="399045"/>
              <a:chOff x="9761056" y="2300727"/>
              <a:chExt cx="3521068" cy="360000"/>
            </a:xfrm>
          </p:grpSpPr>
          <p:pic>
            <p:nvPicPr>
              <p:cNvPr id="33" name="Elemento grafico 32" descr="Badge Tick1 con riempimento a tinta unita">
                <a:extLst>
                  <a:ext uri="{FF2B5EF4-FFF2-40B4-BE49-F238E27FC236}">
                    <a16:creationId xmlns:a16="http://schemas.microsoft.com/office/drawing/2014/main" id="{868D425D-1812-4F42-A926-CF9C30E55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761056" y="2300727"/>
                <a:ext cx="393885" cy="360000"/>
              </a:xfrm>
              <a:prstGeom prst="rect">
                <a:avLst/>
              </a:prstGeom>
            </p:spPr>
          </p:pic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49491FCE-D8BA-4A9D-9C0C-2B6824A554E6}"/>
                  </a:ext>
                </a:extLst>
              </p:cNvPr>
              <p:cNvSpPr txBox="1"/>
              <p:nvPr/>
            </p:nvSpPr>
            <p:spPr>
              <a:xfrm>
                <a:off x="10132341" y="2316547"/>
                <a:ext cx="3149783" cy="333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#5:</a:t>
                </a:r>
                <a:r>
                  <a:rPr lang="it-IT" sz="1600" dirty="0"/>
                  <a:t> Prevenzione degli errori</a:t>
                </a:r>
              </a:p>
            </p:txBody>
          </p:sp>
        </p:grpSp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5426768" y="5632294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F9E015AA-12F4-4EBA-9C00-DE4B35C6ECDE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E977994-5DEB-4356-9F2F-4FA5D6895F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250" r="20000" b="7032"/>
          <a:stretch/>
        </p:blipFill>
        <p:spPr>
          <a:xfrm>
            <a:off x="5414507" y="1600147"/>
            <a:ext cx="1948316" cy="145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Freccia curva 19">
            <a:extLst>
              <a:ext uri="{FF2B5EF4-FFF2-40B4-BE49-F238E27FC236}">
                <a16:creationId xmlns:a16="http://schemas.microsoft.com/office/drawing/2014/main" id="{A26D0094-FE50-4BCC-AC5C-BFAE2C92F76E}"/>
              </a:ext>
            </a:extLst>
          </p:cNvPr>
          <p:cNvSpPr/>
          <p:nvPr/>
        </p:nvSpPr>
        <p:spPr>
          <a:xfrm rot="16200000" flipH="1">
            <a:off x="3432182" y="263828"/>
            <a:ext cx="840400" cy="4142409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1" name="Segnaposto numero diapositiva 1">
            <a:extLst>
              <a:ext uri="{FF2B5EF4-FFF2-40B4-BE49-F238E27FC236}">
                <a16:creationId xmlns:a16="http://schemas.microsoft.com/office/drawing/2014/main" id="{878600AE-38BB-154E-9E47-7581F9CC3FE2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10</a:t>
            </a:r>
          </a:p>
        </p:txBody>
      </p:sp>
      <p:pic>
        <p:nvPicPr>
          <p:cNvPr id="2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AB0BAB8F-0EE5-4336-B1E9-C97FC5913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</a:t>
            </a:r>
            <a:br>
              <a:rPr lang="it-IT" sz="2400" dirty="0"/>
            </a:br>
            <a:r>
              <a:rPr lang="it-IT" sz="2400" dirty="0"/>
              <a:t>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2507F88F-E1BB-4D1A-8D51-1F8123EB61FF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80A6939D-42BE-4DBD-B5FF-7FA805537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44" t="14454" r="20269" b="7707"/>
          <a:stretch/>
        </p:blipFill>
        <p:spPr>
          <a:xfrm>
            <a:off x="373137" y="3084284"/>
            <a:ext cx="3352407" cy="2459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35459528-2A34-41AC-BBF8-C6C3A81AE673}"/>
              </a:ext>
            </a:extLst>
          </p:cNvPr>
          <p:cNvGrpSpPr/>
          <p:nvPr/>
        </p:nvGrpSpPr>
        <p:grpSpPr>
          <a:xfrm>
            <a:off x="378021" y="5599609"/>
            <a:ext cx="3409774" cy="455752"/>
            <a:chOff x="117234" y="5530873"/>
            <a:chExt cx="3409774" cy="455752"/>
          </a:xfrm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117234" y="5530873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C2A84CBE-F93E-4C82-817D-559B8421450F}"/>
                </a:ext>
              </a:extLst>
            </p:cNvPr>
            <p:cNvGrpSpPr/>
            <p:nvPr/>
          </p:nvGrpSpPr>
          <p:grpSpPr>
            <a:xfrm>
              <a:off x="137954" y="5550703"/>
              <a:ext cx="3352407" cy="403514"/>
              <a:chOff x="301615" y="6240744"/>
              <a:chExt cx="3352407" cy="403514"/>
            </a:xfrm>
          </p:grpSpPr>
          <p:pic>
            <p:nvPicPr>
              <p:cNvPr id="29" name="Elemento grafico 28" descr="Domande con riempimento a tinta unita">
                <a:extLst>
                  <a:ext uri="{FF2B5EF4-FFF2-40B4-BE49-F238E27FC236}">
                    <a16:creationId xmlns:a16="http://schemas.microsoft.com/office/drawing/2014/main" id="{E3B9BDD5-E415-498E-95BC-AF6883DF7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1615" y="6240744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22C887EA-40AB-434C-A0DD-0CFECA6F8646}"/>
                  </a:ext>
                </a:extLst>
              </p:cNvPr>
              <p:cNvSpPr txBox="1"/>
              <p:nvPr/>
            </p:nvSpPr>
            <p:spPr>
              <a:xfrm>
                <a:off x="661615" y="6274926"/>
                <a:ext cx="2992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#10: </a:t>
                </a:r>
                <a:r>
                  <a:rPr lang="it-IT" sz="1600" dirty="0"/>
                  <a:t>Manuale d’uso (TUTORIAL)     </a:t>
                </a:r>
                <a:r>
                  <a:rPr lang="it-IT" dirty="0"/>
                  <a:t>  </a:t>
                </a:r>
              </a:p>
            </p:txBody>
          </p:sp>
        </p:grpSp>
      </p:grpSp>
      <p:pic>
        <p:nvPicPr>
          <p:cNvPr id="31" name="Immagine 30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0AEA701D-5E13-4502-B8F0-3563941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49" t="13306" r="20344" b="7987"/>
          <a:stretch/>
        </p:blipFill>
        <p:spPr>
          <a:xfrm>
            <a:off x="5414507" y="3345623"/>
            <a:ext cx="3236400" cy="2415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392ED708-8AF3-4BC7-8E2E-996BDEEE481C}"/>
              </a:ext>
            </a:extLst>
          </p:cNvPr>
          <p:cNvSpPr/>
          <p:nvPr/>
        </p:nvSpPr>
        <p:spPr>
          <a:xfrm>
            <a:off x="3777297" y="4436173"/>
            <a:ext cx="1568410" cy="234855"/>
          </a:xfrm>
          <a:prstGeom prst="rightArrow">
            <a:avLst/>
          </a:prstGeom>
          <a:noFill/>
          <a:ln w="38100"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880CD2-B61E-429A-8CFE-E9DFC31FCAE5}"/>
              </a:ext>
            </a:extLst>
          </p:cNvPr>
          <p:cNvSpPr txBox="1"/>
          <p:nvPr/>
        </p:nvSpPr>
        <p:spPr>
          <a:xfrm>
            <a:off x="6388665" y="5799439"/>
            <a:ext cx="1334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Schermate tutorial</a:t>
            </a:r>
          </a:p>
        </p:txBody>
      </p:sp>
      <p:sp>
        <p:nvSpPr>
          <p:cNvPr id="16" name="Segnaposto numero diapositiva 1">
            <a:extLst>
              <a:ext uri="{FF2B5EF4-FFF2-40B4-BE49-F238E27FC236}">
                <a16:creationId xmlns:a16="http://schemas.microsoft.com/office/drawing/2014/main" id="{DE5DEAD6-A82D-CD4D-81F6-4AD8801F140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11</a:t>
            </a:r>
          </a:p>
        </p:txBody>
      </p:sp>
      <p:pic>
        <p:nvPicPr>
          <p:cNvPr id="18" name="Immagine 17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0916C64-DFDD-490B-9742-B660C6EE5F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250" r="20000" b="7032"/>
          <a:stretch/>
        </p:blipFill>
        <p:spPr>
          <a:xfrm>
            <a:off x="5414507" y="1600147"/>
            <a:ext cx="1948316" cy="145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Freccia curva 16">
            <a:extLst>
              <a:ext uri="{FF2B5EF4-FFF2-40B4-BE49-F238E27FC236}">
                <a16:creationId xmlns:a16="http://schemas.microsoft.com/office/drawing/2014/main" id="{51945D26-2BD0-4405-94FD-86731668D562}"/>
              </a:ext>
            </a:extLst>
          </p:cNvPr>
          <p:cNvSpPr/>
          <p:nvPr/>
        </p:nvSpPr>
        <p:spPr>
          <a:xfrm rot="16200000" flipH="1">
            <a:off x="3536539" y="544930"/>
            <a:ext cx="723139" cy="4243386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673454AA-F13F-6644-9D59-80696189B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8A754EA-BC67-4478-B078-878433935199}"/>
              </a:ext>
            </a:extLst>
          </p:cNvPr>
          <p:cNvSpPr txBox="1"/>
          <p:nvPr/>
        </p:nvSpPr>
        <p:spPr>
          <a:xfrm>
            <a:off x="5397461" y="1249659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</p:spTree>
    <p:extLst>
      <p:ext uri="{BB962C8B-B14F-4D97-AF65-F5344CB8AC3E}">
        <p14:creationId xmlns:p14="http://schemas.microsoft.com/office/powerpoint/2010/main" val="1752865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251301" y="1403547"/>
            <a:ext cx="26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B02D45"/>
                </a:solidFill>
                <a:latin typeface="+mj-lt"/>
                <a:cs typeface="Arial" panose="020B0604020202020204" pitchFamily="34" charset="0"/>
              </a:rPr>
              <a:t>SCHERMATA DI GIOCO</a:t>
            </a:r>
            <a:endParaRPr lang="it-IT" dirty="0">
              <a:solidFill>
                <a:srgbClr val="B02D45"/>
              </a:solidFill>
              <a:cs typeface="Arial" panose="020B0604020202020204" pitchFamily="34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0094007E-F7C0-45B5-983E-3F1726BBABF8}"/>
              </a:ext>
            </a:extLst>
          </p:cNvPr>
          <p:cNvGrpSpPr/>
          <p:nvPr/>
        </p:nvGrpSpPr>
        <p:grpSpPr>
          <a:xfrm>
            <a:off x="104997" y="2838254"/>
            <a:ext cx="4004011" cy="1267021"/>
            <a:chOff x="117234" y="2579601"/>
            <a:chExt cx="4004011" cy="1267021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9000838E-82CF-4E32-AF1F-94C41BE92E21}"/>
                </a:ext>
              </a:extLst>
            </p:cNvPr>
            <p:cNvSpPr/>
            <p:nvPr/>
          </p:nvSpPr>
          <p:spPr>
            <a:xfrm>
              <a:off x="117234" y="2579601"/>
              <a:ext cx="4004011" cy="12670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F0689CF2-DFBD-4670-9A6E-C844E3E64C1A}"/>
                </a:ext>
              </a:extLst>
            </p:cNvPr>
            <p:cNvSpPr txBox="1"/>
            <p:nvPr/>
          </p:nvSpPr>
          <p:spPr>
            <a:xfrm>
              <a:off x="128041" y="2707713"/>
              <a:ext cx="39542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        </a:t>
              </a:r>
              <a:r>
                <a:rPr lang="it-IT" b="1" dirty="0"/>
                <a:t>#2: </a:t>
              </a:r>
              <a:r>
                <a:rPr lang="it-IT" dirty="0"/>
                <a:t>Aderenza alla realtà</a:t>
              </a:r>
            </a:p>
            <a:p>
              <a:r>
                <a:rPr lang="it-IT" b="1" dirty="0"/>
                <a:t>        </a:t>
              </a:r>
              <a:endParaRPr lang="it-IT" dirty="0"/>
            </a:p>
            <a:p>
              <a:r>
                <a:rPr lang="it-IT" dirty="0"/>
                <a:t>                                         </a:t>
              </a:r>
            </a:p>
          </p:txBody>
        </p:sp>
        <p:pic>
          <p:nvPicPr>
            <p:cNvPr id="21" name="Elemento grafico 20" descr="Libro chiuso con riempimento a tinta unita">
              <a:extLst>
                <a:ext uri="{FF2B5EF4-FFF2-40B4-BE49-F238E27FC236}">
                  <a16:creationId xmlns:a16="http://schemas.microsoft.com/office/drawing/2014/main" id="{46458EE0-6847-40A9-AF8D-169B11AA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8354" y="2735319"/>
              <a:ext cx="360000" cy="360000"/>
            </a:xfrm>
            <a:prstGeom prst="rect">
              <a:avLst/>
            </a:prstGeom>
          </p:spPr>
        </p:pic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DCFE231-E321-492F-8AFC-991D011980D4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6" name="Immagine 5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7EA0727B-75B3-45EE-A3EC-43AA2CFE6B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89" t="13889" r="20104" b="8181"/>
          <a:stretch/>
        </p:blipFill>
        <p:spPr>
          <a:xfrm>
            <a:off x="4187328" y="1929978"/>
            <a:ext cx="4760555" cy="3483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94054ADF-2960-864B-8188-098B0B850144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12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4DE44F5-3B45-4C54-8EE8-2F6C871E56C7}"/>
              </a:ext>
            </a:extLst>
          </p:cNvPr>
          <p:cNvSpPr/>
          <p:nvPr/>
        </p:nvSpPr>
        <p:spPr>
          <a:xfrm>
            <a:off x="4267200" y="2000251"/>
            <a:ext cx="4602363" cy="334327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BDB826A5-4855-E448-B479-CEA6C141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73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251301" y="1403547"/>
            <a:ext cx="26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B02D45"/>
                </a:solidFill>
                <a:latin typeface="+mj-lt"/>
                <a:cs typeface="Arial" panose="020B0604020202020204" pitchFamily="34" charset="0"/>
              </a:rPr>
              <a:t>SCHERMATA DI GIOCO</a:t>
            </a:r>
            <a:endParaRPr lang="it-IT" dirty="0">
              <a:solidFill>
                <a:srgbClr val="B02D45"/>
              </a:solidFill>
              <a:cs typeface="Arial" panose="020B06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DCFE231-E321-492F-8AFC-991D011980D4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6" name="Immagine 5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7EA0727B-75B3-45EE-A3EC-43AA2CFE6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4187328" y="1929978"/>
            <a:ext cx="4760555" cy="3483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94054ADF-2960-864B-8188-098B0B850144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12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5FD3E13-1583-4901-9516-32A87011AEC8}"/>
              </a:ext>
            </a:extLst>
          </p:cNvPr>
          <p:cNvSpPr/>
          <p:nvPr/>
        </p:nvSpPr>
        <p:spPr>
          <a:xfrm>
            <a:off x="5572125" y="4571805"/>
            <a:ext cx="2171700" cy="581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E09F540C-8967-4F48-8E2D-25C6F2FDBE35}"/>
              </a:ext>
            </a:extLst>
          </p:cNvPr>
          <p:cNvGrpSpPr/>
          <p:nvPr/>
        </p:nvGrpSpPr>
        <p:grpSpPr>
          <a:xfrm>
            <a:off x="104997" y="2838254"/>
            <a:ext cx="4004011" cy="1605440"/>
            <a:chOff x="117234" y="2579601"/>
            <a:chExt cx="4004011" cy="1605440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479B8A30-75B5-460F-BA41-C2CE5648E670}"/>
                </a:ext>
              </a:extLst>
            </p:cNvPr>
            <p:cNvSpPr/>
            <p:nvPr/>
          </p:nvSpPr>
          <p:spPr>
            <a:xfrm>
              <a:off x="117234" y="2579601"/>
              <a:ext cx="4004011" cy="12670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D3773B59-BA52-42E5-9FE2-115405854D7C}"/>
                </a:ext>
              </a:extLst>
            </p:cNvPr>
            <p:cNvSpPr txBox="1"/>
            <p:nvPr/>
          </p:nvSpPr>
          <p:spPr>
            <a:xfrm>
              <a:off x="128041" y="2707713"/>
              <a:ext cx="395423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        </a:t>
              </a:r>
              <a:r>
                <a:rPr lang="it-IT" b="1" dirty="0"/>
                <a:t>#2: </a:t>
              </a:r>
              <a:r>
                <a:rPr lang="it-IT" dirty="0"/>
                <a:t>Aderenza alla realtà</a:t>
              </a:r>
            </a:p>
            <a:p>
              <a:endParaRPr lang="it-IT" dirty="0"/>
            </a:p>
            <a:p>
              <a:r>
                <a:rPr lang="it-IT" dirty="0"/>
                <a:t>       </a:t>
              </a:r>
              <a:r>
                <a:rPr lang="it-IT" b="1" dirty="0"/>
                <a:t> #1: </a:t>
              </a:r>
              <a:r>
                <a:rPr lang="it-IT" dirty="0"/>
                <a:t>Visibilità dello stato del sistema </a:t>
              </a:r>
            </a:p>
            <a:p>
              <a:r>
                <a:rPr lang="it-IT" b="1" dirty="0"/>
                <a:t>        </a:t>
              </a:r>
              <a:endParaRPr lang="it-IT" dirty="0"/>
            </a:p>
            <a:p>
              <a:r>
                <a:rPr lang="it-IT" dirty="0"/>
                <a:t>                                         </a:t>
              </a:r>
            </a:p>
          </p:txBody>
        </p:sp>
        <p:pic>
          <p:nvPicPr>
            <p:cNvPr id="32" name="Elemento grafico 31" descr="Libro chiuso con riempimento a tinta unita">
              <a:extLst>
                <a:ext uri="{FF2B5EF4-FFF2-40B4-BE49-F238E27FC236}">
                  <a16:creationId xmlns:a16="http://schemas.microsoft.com/office/drawing/2014/main" id="{5643184C-E47A-4DDF-80DF-6F2BC0A0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8354" y="2735319"/>
              <a:ext cx="360000" cy="360000"/>
            </a:xfrm>
            <a:prstGeom prst="rect">
              <a:avLst/>
            </a:prstGeom>
          </p:spPr>
        </p:pic>
      </p:grpSp>
      <p:pic>
        <p:nvPicPr>
          <p:cNvPr id="8" name="Elemento grafico 7" descr="Faccina sorridente con riempimento a tinta unita">
            <a:extLst>
              <a:ext uri="{FF2B5EF4-FFF2-40B4-BE49-F238E27FC236}">
                <a16:creationId xmlns:a16="http://schemas.microsoft.com/office/drawing/2014/main" id="{F6739D64-8FB5-445B-86F3-98B3E6C9BD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6117" y="3504029"/>
            <a:ext cx="360000" cy="360000"/>
          </a:xfrm>
          <a:prstGeom prst="rect">
            <a:avLst/>
          </a:prstGeom>
        </p:spPr>
      </p:pic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CECE1A05-F069-0C46-9495-A76C28930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876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5175091" y="1422046"/>
            <a:ext cx="2694738" cy="36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DA5FB69-1D66-4BDC-A952-B1BAC29E1909}"/>
              </a:ext>
            </a:extLst>
          </p:cNvPr>
          <p:cNvGrpSpPr/>
          <p:nvPr/>
        </p:nvGrpSpPr>
        <p:grpSpPr>
          <a:xfrm>
            <a:off x="172916" y="3201124"/>
            <a:ext cx="3752850" cy="455752"/>
            <a:chOff x="2856774" y="5605079"/>
            <a:chExt cx="3878620" cy="455752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95DBB112-7548-459B-9B9E-8707294B3223}"/>
                </a:ext>
              </a:extLst>
            </p:cNvPr>
            <p:cNvGrpSpPr/>
            <p:nvPr/>
          </p:nvGrpSpPr>
          <p:grpSpPr>
            <a:xfrm>
              <a:off x="2877449" y="5647013"/>
              <a:ext cx="3857945" cy="374847"/>
              <a:chOff x="5480465" y="1681231"/>
              <a:chExt cx="3857945" cy="374847"/>
            </a:xfrm>
          </p:grpSpPr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5ECDBE6-F989-4108-A0BC-7EB3A4D38114}"/>
                  </a:ext>
                </a:extLst>
              </p:cNvPr>
              <p:cNvSpPr txBox="1"/>
              <p:nvPr/>
            </p:nvSpPr>
            <p:spPr>
              <a:xfrm>
                <a:off x="5840465" y="1681231"/>
                <a:ext cx="3497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b="1" dirty="0"/>
                  <a:t>#9</a:t>
                </a:r>
                <a:r>
                  <a:rPr lang="it-IT" b="1" dirty="0"/>
                  <a:t>:</a:t>
                </a:r>
                <a:r>
                  <a:rPr lang="en-IT" b="1" dirty="0"/>
                  <a:t> </a:t>
                </a:r>
                <a:r>
                  <a:rPr lang="it-IT" dirty="0"/>
                  <a:t>Schermata di aiuto per </a:t>
                </a:r>
                <a:r>
                  <a:rPr lang="en-IT" dirty="0"/>
                  <a:t>l’utente </a:t>
                </a:r>
              </a:p>
            </p:txBody>
          </p:sp>
          <p:pic>
            <p:nvPicPr>
              <p:cNvPr id="5" name="Elemento grafico 4" descr="Statistiche con riempimento a tinta unita">
                <a:extLst>
                  <a:ext uri="{FF2B5EF4-FFF2-40B4-BE49-F238E27FC236}">
                    <a16:creationId xmlns:a16="http://schemas.microsoft.com/office/drawing/2014/main" id="{7FECA55A-2F6E-4B58-8550-96B70805B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80465" y="169607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373C3FB-F6F0-4704-B463-EC0DCC49DA26}"/>
                </a:ext>
              </a:extLst>
            </p:cNvPr>
            <p:cNvSpPr/>
            <p:nvPr/>
          </p:nvSpPr>
          <p:spPr>
            <a:xfrm>
              <a:off x="2856774" y="5605079"/>
              <a:ext cx="3878620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Titolo 1">
            <a:extLst>
              <a:ext uri="{FF2B5EF4-FFF2-40B4-BE49-F238E27FC236}">
                <a16:creationId xmlns:a16="http://schemas.microsoft.com/office/drawing/2014/main" id="{F1224D04-AD4F-4630-8EBC-ADD612271CF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  <a:p>
            <a:r>
              <a:rPr lang="it-IT" dirty="0"/>
              <a:t>Game Design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1DFE6A2-2C64-4FC9-96DE-755220DD8C13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7" name="Immagine 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2000B083-07FE-438D-83AD-3CA9FCB1B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21" t="13334" r="20208" b="6851"/>
          <a:stretch/>
        </p:blipFill>
        <p:spPr>
          <a:xfrm>
            <a:off x="4144728" y="1899712"/>
            <a:ext cx="4770673" cy="3613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egnaposto numero diapositiva 1">
            <a:extLst>
              <a:ext uri="{FF2B5EF4-FFF2-40B4-BE49-F238E27FC236}">
                <a16:creationId xmlns:a16="http://schemas.microsoft.com/office/drawing/2014/main" id="{9F5355D9-041A-1447-98C2-2179807214AD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13</a:t>
            </a:r>
          </a:p>
        </p:txBody>
      </p:sp>
      <p:pic>
        <p:nvPicPr>
          <p:cNvPr id="1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18E9CF8D-E992-BD40-AAF7-9F61E6B0D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 </a:t>
            </a:r>
            <a:br>
              <a:rPr lang="it-IT" dirty="0"/>
            </a:br>
            <a:r>
              <a:rPr lang="it-IT" dirty="0"/>
              <a:t>Specifiche Funzionali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BA22AA6-EAE6-4EE2-8D88-A8AC37B2221F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793CF7C-12C2-9A41-8FD9-A7566FC45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777" y="166205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sp>
        <p:nvSpPr>
          <p:cNvPr id="7" name="Segnaposto numero diapositiva 1">
            <a:extLst>
              <a:ext uri="{FF2B5EF4-FFF2-40B4-BE49-F238E27FC236}">
                <a16:creationId xmlns:a16="http://schemas.microsoft.com/office/drawing/2014/main" id="{7605C5ED-7EBA-41B4-BBDD-E99976CEC102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624806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26" name="CasellaDiTesto 23">
            <a:extLst>
              <a:ext uri="{FF2B5EF4-FFF2-40B4-BE49-F238E27FC236}">
                <a16:creationId xmlns:a16="http://schemas.microsoft.com/office/drawing/2014/main" id="{75584C10-4631-FD4C-B63E-8D4B09F323CB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7" name="Segnaposto numero diapositiva 1">
            <a:extLst>
              <a:ext uri="{FF2B5EF4-FFF2-40B4-BE49-F238E27FC236}">
                <a16:creationId xmlns:a16="http://schemas.microsoft.com/office/drawing/2014/main" id="{BA5701B1-E98E-D54C-B169-0E9C822B6153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D733A56-1390-4545-928E-F9885C7C56AB}"/>
              </a:ext>
            </a:extLst>
          </p:cNvPr>
          <p:cNvSpPr txBox="1"/>
          <p:nvPr/>
        </p:nvSpPr>
        <p:spPr>
          <a:xfrm>
            <a:off x="170473" y="1398087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Google Shape;660;p19" descr="Aula con riempimento a tinta unita">
            <a:extLst>
              <a:ext uri="{FF2B5EF4-FFF2-40B4-BE49-F238E27FC236}">
                <a16:creationId xmlns:a16="http://schemas.microsoft.com/office/drawing/2014/main" id="{70101853-193D-4D8F-9868-48111DF527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007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662;p19" descr="ddfdffd&#10;">
            <a:extLst>
              <a:ext uri="{FF2B5EF4-FFF2-40B4-BE49-F238E27FC236}">
                <a16:creationId xmlns:a16="http://schemas.microsoft.com/office/drawing/2014/main" id="{24188547-D4E9-4644-A24F-313F8F831E97}"/>
              </a:ext>
            </a:extLst>
          </p:cNvPr>
          <p:cNvSpPr/>
          <p:nvPr/>
        </p:nvSpPr>
        <p:spPr>
          <a:xfrm>
            <a:off x="4331076" y="1581675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934;p24">
            <a:extLst>
              <a:ext uri="{FF2B5EF4-FFF2-40B4-BE49-F238E27FC236}">
                <a16:creationId xmlns:a16="http://schemas.microsoft.com/office/drawing/2014/main" id="{9486819B-C250-43F4-B850-8F70070F7A82}"/>
              </a:ext>
            </a:extLst>
          </p:cNvPr>
          <p:cNvSpPr/>
          <p:nvPr/>
        </p:nvSpPr>
        <p:spPr>
          <a:xfrm>
            <a:off x="3361865" y="1453040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617;p18">
            <a:extLst>
              <a:ext uri="{FF2B5EF4-FFF2-40B4-BE49-F238E27FC236}">
                <a16:creationId xmlns:a16="http://schemas.microsoft.com/office/drawing/2014/main" id="{016CBB52-D318-4453-8393-E38B939AC78F}"/>
              </a:ext>
            </a:extLst>
          </p:cNvPr>
          <p:cNvSpPr txBox="1"/>
          <p:nvPr/>
        </p:nvSpPr>
        <p:spPr>
          <a:xfrm>
            <a:off x="3868233" y="2346308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1" name="Immagine 4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F502305F-176B-48D2-998D-7F4133506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C948A7FE-FEA2-46E5-B5DC-749196F3AC86}"/>
              </a:ext>
            </a:extLst>
          </p:cNvPr>
          <p:cNvSpPr txBox="1"/>
          <p:nvPr/>
        </p:nvSpPr>
        <p:spPr>
          <a:xfrm>
            <a:off x="6508510" y="1354773"/>
            <a:ext cx="2556703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43" name="Immagine 42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E9982642-3DA4-4374-9E6B-DD3B82F22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44" name="Google Shape;663;p19">
            <a:extLst>
              <a:ext uri="{FF2B5EF4-FFF2-40B4-BE49-F238E27FC236}">
                <a16:creationId xmlns:a16="http://schemas.microsoft.com/office/drawing/2014/main" id="{AF7C815F-8FFA-4E89-BE30-D2ECDAD1D2AE}"/>
              </a:ext>
            </a:extLst>
          </p:cNvPr>
          <p:cNvSpPr txBox="1"/>
          <p:nvPr/>
        </p:nvSpPr>
        <p:spPr>
          <a:xfrm>
            <a:off x="4251824" y="1783404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2" name="Google Shape;1067;p4">
            <a:extLst>
              <a:ext uri="{FF2B5EF4-FFF2-40B4-BE49-F238E27FC236}">
                <a16:creationId xmlns:a16="http://schemas.microsoft.com/office/drawing/2014/main" id="{7DB9A10A-FF85-4B63-9CAF-914CD7EBBC09}"/>
              </a:ext>
            </a:extLst>
          </p:cNvPr>
          <p:cNvSpPr txBox="1">
            <a:spLocks noGrp="1"/>
          </p:cNvSpPr>
          <p:nvPr/>
        </p:nvSpPr>
        <p:spPr>
          <a:xfrm>
            <a:off x="383874" y="3188345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302D4ED7-4D1A-4E24-902B-4ADF379016F8}"/>
              </a:ext>
            </a:extLst>
          </p:cNvPr>
          <p:cNvSpPr txBox="1"/>
          <p:nvPr/>
        </p:nvSpPr>
        <p:spPr>
          <a:xfrm>
            <a:off x="1453755" y="31154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DBA749A6-04C9-4417-8C02-9DC321C980EB}"/>
              </a:ext>
            </a:extLst>
          </p:cNvPr>
          <p:cNvSpPr txBox="1"/>
          <p:nvPr/>
        </p:nvSpPr>
        <p:spPr>
          <a:xfrm>
            <a:off x="-102268" y="3586222"/>
            <a:ext cx="7788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defRPr/>
            </a:pPr>
            <a:r>
              <a:rPr lang="it-IT" sz="2400" kern="0" dirty="0">
                <a:solidFill>
                  <a:prstClr val="black"/>
                </a:solidFill>
                <a:cs typeface="Arial"/>
                <a:sym typeface="Arial"/>
              </a:rPr>
              <a:t>Giochi su </a:t>
            </a:r>
            <a:r>
              <a:rPr lang="it-IT" sz="2400" b="1" kern="0" dirty="0">
                <a:solidFill>
                  <a:prstClr val="black"/>
                </a:solidFill>
                <a:cs typeface="Arial"/>
                <a:sym typeface="Arial"/>
              </a:rPr>
              <a:t>tablet, s</a:t>
            </a:r>
            <a:r>
              <a:rPr kumimoji="0" lang="it-IT" sz="2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2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endParaRPr lang="it-IT" sz="2400" dirty="0"/>
          </a:p>
        </p:txBody>
      </p:sp>
      <p:sp>
        <p:nvSpPr>
          <p:cNvPr id="79" name="Google Shape;1067;p4">
            <a:extLst>
              <a:ext uri="{FF2B5EF4-FFF2-40B4-BE49-F238E27FC236}">
                <a16:creationId xmlns:a16="http://schemas.microsoft.com/office/drawing/2014/main" id="{0A036716-00C0-41F8-9317-18A1285D0B0C}"/>
              </a:ext>
            </a:extLst>
          </p:cNvPr>
          <p:cNvSpPr txBox="1">
            <a:spLocks noGrp="1"/>
          </p:cNvSpPr>
          <p:nvPr/>
        </p:nvSpPr>
        <p:spPr>
          <a:xfrm>
            <a:off x="383874" y="3188345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8CEFBE63-27D4-43DE-87E0-63CDEB85EF26}"/>
              </a:ext>
            </a:extLst>
          </p:cNvPr>
          <p:cNvSpPr txBox="1"/>
          <p:nvPr/>
        </p:nvSpPr>
        <p:spPr>
          <a:xfrm>
            <a:off x="1457663" y="31154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Specifiche Funzionali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grpSp>
        <p:nvGrpSpPr>
          <p:cNvPr id="44" name="Gruppo 43">
            <a:extLst>
              <a:ext uri="{FF2B5EF4-FFF2-40B4-BE49-F238E27FC236}">
                <a16:creationId xmlns:a16="http://schemas.microsoft.com/office/drawing/2014/main" id="{E4B36576-F4DC-41DB-98AF-4A34D499E11D}"/>
              </a:ext>
            </a:extLst>
          </p:cNvPr>
          <p:cNvGrpSpPr/>
          <p:nvPr/>
        </p:nvGrpSpPr>
        <p:grpSpPr>
          <a:xfrm>
            <a:off x="288521" y="3365527"/>
            <a:ext cx="4400554" cy="1215260"/>
            <a:chOff x="288521" y="3539302"/>
            <a:chExt cx="4400554" cy="1215260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BE7D3D1E-2FDA-4855-AC4F-49CB4E61B05B}"/>
                </a:ext>
              </a:extLst>
            </p:cNvPr>
            <p:cNvGrpSpPr/>
            <p:nvPr/>
          </p:nvGrpSpPr>
          <p:grpSpPr>
            <a:xfrm>
              <a:off x="674207" y="3908634"/>
              <a:ext cx="2324096" cy="845928"/>
              <a:chOff x="2733674" y="2390181"/>
              <a:chExt cx="2324096" cy="845928"/>
            </a:xfrm>
          </p:grpSpPr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07632A7D-04C8-4FB5-BFEC-0BD34A6DD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675" y="2390181"/>
                <a:ext cx="0" cy="6578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nettore 2 9">
                <a:extLst>
                  <a:ext uri="{FF2B5EF4-FFF2-40B4-BE49-F238E27FC236}">
                    <a16:creationId xmlns:a16="http://schemas.microsoft.com/office/drawing/2014/main" id="{409EA1B7-5BB1-4673-91FF-872C90840279}"/>
                  </a:ext>
                </a:extLst>
              </p:cNvPr>
              <p:cNvCxnSpPr/>
              <p:nvPr/>
            </p:nvCxnSpPr>
            <p:spPr>
              <a:xfrm>
                <a:off x="2733675" y="26765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DFC5A96-E910-4189-98AB-4F39D8760E98}"/>
                  </a:ext>
                </a:extLst>
              </p:cNvPr>
              <p:cNvSpPr txBox="1"/>
              <p:nvPr/>
            </p:nvSpPr>
            <p:spPr>
              <a:xfrm>
                <a:off x="3009899" y="2497445"/>
                <a:ext cx="20478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it-IT" sz="1400" dirty="0"/>
                  <a:t>Tipologia di operazioni</a:t>
                </a:r>
              </a:p>
              <a:p>
                <a:pPr defTabSz="360000"/>
                <a:r>
                  <a:rPr lang="it-IT" sz="1400" dirty="0"/>
                  <a:t>Velocità di gioco</a:t>
                </a:r>
              </a:p>
              <a:p>
                <a:pPr defTabSz="360000"/>
                <a:r>
                  <a:rPr lang="it-IT" sz="1400" dirty="0"/>
                  <a:t>Tipologia di allenamento</a:t>
                </a:r>
              </a:p>
            </p:txBody>
          </p:sp>
          <p:cxnSp>
            <p:nvCxnSpPr>
              <p:cNvPr id="13" name="Connettore 2 12">
                <a:extLst>
                  <a:ext uri="{FF2B5EF4-FFF2-40B4-BE49-F238E27FC236}">
                    <a16:creationId xmlns:a16="http://schemas.microsoft.com/office/drawing/2014/main" id="{8947B75E-77D0-411C-AF5A-1F9D8B2EF457}"/>
                  </a:ext>
                </a:extLst>
              </p:cNvPr>
              <p:cNvCxnSpPr/>
              <p:nvPr/>
            </p:nvCxnSpPr>
            <p:spPr>
              <a:xfrm>
                <a:off x="2733674" y="28670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ttore 2 13">
                <a:extLst>
                  <a:ext uri="{FF2B5EF4-FFF2-40B4-BE49-F238E27FC236}">
                    <a16:creationId xmlns:a16="http://schemas.microsoft.com/office/drawing/2014/main" id="{6247304F-B01F-42AD-8813-48EBF0DB9B59}"/>
                  </a:ext>
                </a:extLst>
              </p:cNvPr>
              <p:cNvCxnSpPr/>
              <p:nvPr/>
            </p:nvCxnSpPr>
            <p:spPr>
              <a:xfrm>
                <a:off x="2733674" y="3048058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8AF77F59-0D1F-4A7C-B3E6-7F8B119175CA}"/>
                </a:ext>
              </a:extLst>
            </p:cNvPr>
            <p:cNvSpPr txBox="1"/>
            <p:nvPr/>
          </p:nvSpPr>
          <p:spPr>
            <a:xfrm>
              <a:off x="288521" y="3539302"/>
              <a:ext cx="4400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2) </a:t>
              </a:r>
              <a:r>
                <a:rPr lang="it-IT" u="sng" dirty="0"/>
                <a:t>Settaggio delle difficoltà</a:t>
              </a:r>
              <a:endParaRPr lang="it-IT" b="1" u="sng" dirty="0"/>
            </a:p>
          </p:txBody>
        </p:sp>
        <p:pic>
          <p:nvPicPr>
            <p:cNvPr id="32" name="Immagine 31" descr="Immagine che contiene testo, kit da pronto soccorso&#10;&#10;Descrizione generata automaticamente">
              <a:extLst>
                <a:ext uri="{FF2B5EF4-FFF2-40B4-BE49-F238E27FC236}">
                  <a16:creationId xmlns:a16="http://schemas.microsoft.com/office/drawing/2014/main" id="{696A35D5-A115-404F-9AE6-4F7B5C901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3081" y="3610685"/>
              <a:ext cx="1072800" cy="1072800"/>
            </a:xfrm>
            <a:prstGeom prst="rect">
              <a:avLst/>
            </a:prstGeom>
          </p:spPr>
        </p:pic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ABEB462-5B58-4D2E-9010-DC6C530EDB75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9D961FD-8F81-E242-8F5C-481D3C870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777" y="166205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sp>
        <p:nvSpPr>
          <p:cNvPr id="18" name="Segnaposto numero diapositiva 1">
            <a:extLst>
              <a:ext uri="{FF2B5EF4-FFF2-40B4-BE49-F238E27FC236}">
                <a16:creationId xmlns:a16="http://schemas.microsoft.com/office/drawing/2014/main" id="{48D61D7E-1876-418C-AB21-675C5DCA95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201012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Specifiche Funzionali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7E6BCD-01CE-4241-97EA-9F973FA8E2A6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grpSp>
        <p:nvGrpSpPr>
          <p:cNvPr id="45" name="Gruppo 44">
            <a:extLst>
              <a:ext uri="{FF2B5EF4-FFF2-40B4-BE49-F238E27FC236}">
                <a16:creationId xmlns:a16="http://schemas.microsoft.com/office/drawing/2014/main" id="{18791996-09C5-4ADB-8EC3-34F452775FF1}"/>
              </a:ext>
            </a:extLst>
          </p:cNvPr>
          <p:cNvGrpSpPr/>
          <p:nvPr/>
        </p:nvGrpSpPr>
        <p:grpSpPr>
          <a:xfrm>
            <a:off x="288521" y="4956373"/>
            <a:ext cx="3782582" cy="1133323"/>
            <a:chOff x="288522" y="5175483"/>
            <a:chExt cx="3782582" cy="1133323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AF59B68F-519B-4BE8-B4B3-EED1F2B01061}"/>
                </a:ext>
              </a:extLst>
            </p:cNvPr>
            <p:cNvSpPr txBox="1"/>
            <p:nvPr/>
          </p:nvSpPr>
          <p:spPr>
            <a:xfrm>
              <a:off x="288522" y="5175483"/>
              <a:ext cx="2631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3) </a:t>
              </a:r>
              <a:r>
                <a:rPr lang="it-IT" u="sng" dirty="0"/>
                <a:t>Deve essere divertente</a:t>
              </a:r>
            </a:p>
          </p:txBody>
        </p: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B92DF448-970F-4ABC-A22B-679BDBD61446}"/>
                </a:ext>
              </a:extLst>
            </p:cNvPr>
            <p:cNvCxnSpPr>
              <a:cxnSpLocks/>
            </p:cNvCxnSpPr>
            <p:nvPr/>
          </p:nvCxnSpPr>
          <p:spPr>
            <a:xfrm>
              <a:off x="688258" y="5544815"/>
              <a:ext cx="0" cy="20863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CFDB3C12-DB5F-4EFE-AC49-72C5E91FFD3E}"/>
                </a:ext>
              </a:extLst>
            </p:cNvPr>
            <p:cNvCxnSpPr/>
            <p:nvPr/>
          </p:nvCxnSpPr>
          <p:spPr>
            <a:xfrm>
              <a:off x="674207" y="5753449"/>
              <a:ext cx="2762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Immagine 42">
              <a:extLst>
                <a:ext uri="{FF2B5EF4-FFF2-40B4-BE49-F238E27FC236}">
                  <a16:creationId xmlns:a16="http://schemas.microsoft.com/office/drawing/2014/main" id="{C7CD1092-5067-4E08-9DE8-76D53FCC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304" y="5236006"/>
              <a:ext cx="1072800" cy="1072800"/>
            </a:xfrm>
            <a:prstGeom prst="rect">
              <a:avLst/>
            </a:prstGeom>
          </p:spPr>
        </p:pic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9C79A346-765A-45A5-AAF5-565B14B4DB75}"/>
              </a:ext>
            </a:extLst>
          </p:cNvPr>
          <p:cNvGrpSpPr/>
          <p:nvPr/>
        </p:nvGrpSpPr>
        <p:grpSpPr>
          <a:xfrm>
            <a:off x="288521" y="3365527"/>
            <a:ext cx="4400554" cy="1215260"/>
            <a:chOff x="288521" y="3539302"/>
            <a:chExt cx="4400554" cy="1215260"/>
          </a:xfrm>
        </p:grpSpPr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0EF7B65F-A0B9-49B1-8342-8771AC940294}"/>
                </a:ext>
              </a:extLst>
            </p:cNvPr>
            <p:cNvGrpSpPr/>
            <p:nvPr/>
          </p:nvGrpSpPr>
          <p:grpSpPr>
            <a:xfrm>
              <a:off x="674207" y="3908634"/>
              <a:ext cx="2324096" cy="845928"/>
              <a:chOff x="2733674" y="2390181"/>
              <a:chExt cx="2324096" cy="845928"/>
            </a:xfrm>
          </p:grpSpPr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8EAB8146-9E9E-4CCD-B5E9-A500C4DC26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675" y="2390181"/>
                <a:ext cx="0" cy="6578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2 53">
                <a:extLst>
                  <a:ext uri="{FF2B5EF4-FFF2-40B4-BE49-F238E27FC236}">
                    <a16:creationId xmlns:a16="http://schemas.microsoft.com/office/drawing/2014/main" id="{EC361F00-E278-4A92-AB32-D2628D810DA1}"/>
                  </a:ext>
                </a:extLst>
              </p:cNvPr>
              <p:cNvCxnSpPr/>
              <p:nvPr/>
            </p:nvCxnSpPr>
            <p:spPr>
              <a:xfrm>
                <a:off x="2733675" y="26765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707F1241-DB94-424E-9E07-D3851496D304}"/>
                  </a:ext>
                </a:extLst>
              </p:cNvPr>
              <p:cNvSpPr txBox="1"/>
              <p:nvPr/>
            </p:nvSpPr>
            <p:spPr>
              <a:xfrm>
                <a:off x="3009899" y="2497445"/>
                <a:ext cx="20478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it-IT" sz="1400" dirty="0"/>
                  <a:t>Tipologia di operazioni</a:t>
                </a:r>
              </a:p>
              <a:p>
                <a:pPr defTabSz="360000"/>
                <a:r>
                  <a:rPr lang="it-IT" sz="1400" dirty="0"/>
                  <a:t>Velocità di gioco</a:t>
                </a:r>
              </a:p>
              <a:p>
                <a:pPr defTabSz="360000"/>
                <a:r>
                  <a:rPr lang="it-IT" sz="1400" dirty="0"/>
                  <a:t>Tipologia di allenamento</a:t>
                </a:r>
              </a:p>
            </p:txBody>
          </p:sp>
          <p:cxnSp>
            <p:nvCxnSpPr>
              <p:cNvPr id="56" name="Connettore 2 55">
                <a:extLst>
                  <a:ext uri="{FF2B5EF4-FFF2-40B4-BE49-F238E27FC236}">
                    <a16:creationId xmlns:a16="http://schemas.microsoft.com/office/drawing/2014/main" id="{11AD9CB8-1B04-4718-BC8A-41F742D918B1}"/>
                  </a:ext>
                </a:extLst>
              </p:cNvPr>
              <p:cNvCxnSpPr/>
              <p:nvPr/>
            </p:nvCxnSpPr>
            <p:spPr>
              <a:xfrm>
                <a:off x="2733674" y="28670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2 56">
                <a:extLst>
                  <a:ext uri="{FF2B5EF4-FFF2-40B4-BE49-F238E27FC236}">
                    <a16:creationId xmlns:a16="http://schemas.microsoft.com/office/drawing/2014/main" id="{99B701C1-51FE-42A6-AB8C-40E3B634B091}"/>
                  </a:ext>
                </a:extLst>
              </p:cNvPr>
              <p:cNvCxnSpPr/>
              <p:nvPr/>
            </p:nvCxnSpPr>
            <p:spPr>
              <a:xfrm>
                <a:off x="2733674" y="3048058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CasellaDiTesto 50">
              <a:extLst>
                <a:ext uri="{FF2B5EF4-FFF2-40B4-BE49-F238E27FC236}">
                  <a16:creationId xmlns:a16="http://schemas.microsoft.com/office/drawing/2014/main" id="{29FCC89D-E322-4437-B593-4B0EFEAFA7B1}"/>
                </a:ext>
              </a:extLst>
            </p:cNvPr>
            <p:cNvSpPr txBox="1"/>
            <p:nvPr/>
          </p:nvSpPr>
          <p:spPr>
            <a:xfrm>
              <a:off x="288521" y="3539302"/>
              <a:ext cx="4400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2) </a:t>
              </a:r>
              <a:r>
                <a:rPr lang="it-IT" u="sng" dirty="0"/>
                <a:t>Settaggio delle difficoltà</a:t>
              </a:r>
              <a:endParaRPr lang="it-IT" b="1" u="sng" dirty="0"/>
            </a:p>
          </p:txBody>
        </p:sp>
        <p:pic>
          <p:nvPicPr>
            <p:cNvPr id="52" name="Immagine 51" descr="Immagine che contiene testo, kit da pronto soccorso&#10;&#10;Descrizione generata automaticamente">
              <a:extLst>
                <a:ext uri="{FF2B5EF4-FFF2-40B4-BE49-F238E27FC236}">
                  <a16:creationId xmlns:a16="http://schemas.microsoft.com/office/drawing/2014/main" id="{17A716E4-0124-4C17-BCD5-350BC7EA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3081" y="3610685"/>
              <a:ext cx="1072800" cy="1072800"/>
            </a:xfrm>
            <a:prstGeom prst="rect">
              <a:avLst/>
            </a:prstGeom>
          </p:spPr>
        </p:pic>
      </p:grp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F3702FAF-CC48-42D2-BF36-F03FD90785C3}"/>
              </a:ext>
            </a:extLst>
          </p:cNvPr>
          <p:cNvSpPr txBox="1"/>
          <p:nvPr/>
        </p:nvSpPr>
        <p:spPr>
          <a:xfrm>
            <a:off x="950431" y="5362009"/>
            <a:ext cx="1416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Action Game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F9A62F10-A99E-324C-BD87-682765BE6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777" y="166205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sp>
        <p:nvSpPr>
          <p:cNvPr id="23" name="Segnaposto numero diapositiva 1">
            <a:extLst>
              <a:ext uri="{FF2B5EF4-FFF2-40B4-BE49-F238E27FC236}">
                <a16:creationId xmlns:a16="http://schemas.microsoft.com/office/drawing/2014/main" id="{3F299EB8-D52A-4804-8275-E5357ECA0344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77561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grpSp>
        <p:nvGrpSpPr>
          <p:cNvPr id="45" name="Gruppo 44">
            <a:extLst>
              <a:ext uri="{FF2B5EF4-FFF2-40B4-BE49-F238E27FC236}">
                <a16:creationId xmlns:a16="http://schemas.microsoft.com/office/drawing/2014/main" id="{18791996-09C5-4ADB-8EC3-34F452775FF1}"/>
              </a:ext>
            </a:extLst>
          </p:cNvPr>
          <p:cNvGrpSpPr/>
          <p:nvPr/>
        </p:nvGrpSpPr>
        <p:grpSpPr>
          <a:xfrm>
            <a:off x="288521" y="4956373"/>
            <a:ext cx="3782582" cy="1133323"/>
            <a:chOff x="288522" y="5175483"/>
            <a:chExt cx="3782582" cy="1133323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AF59B68F-519B-4BE8-B4B3-EED1F2B01061}"/>
                </a:ext>
              </a:extLst>
            </p:cNvPr>
            <p:cNvSpPr txBox="1"/>
            <p:nvPr/>
          </p:nvSpPr>
          <p:spPr>
            <a:xfrm>
              <a:off x="288522" y="5175483"/>
              <a:ext cx="2631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3) </a:t>
              </a:r>
              <a:r>
                <a:rPr lang="it-IT" u="sng" dirty="0"/>
                <a:t>Deve essere divertente</a:t>
              </a:r>
            </a:p>
          </p:txBody>
        </p: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B92DF448-970F-4ABC-A22B-679BDBD61446}"/>
                </a:ext>
              </a:extLst>
            </p:cNvPr>
            <p:cNvCxnSpPr>
              <a:cxnSpLocks/>
            </p:cNvCxnSpPr>
            <p:nvPr/>
          </p:nvCxnSpPr>
          <p:spPr>
            <a:xfrm>
              <a:off x="688258" y="5544815"/>
              <a:ext cx="0" cy="20863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CFDB3C12-DB5F-4EFE-AC49-72C5E91FFD3E}"/>
                </a:ext>
              </a:extLst>
            </p:cNvPr>
            <p:cNvCxnSpPr/>
            <p:nvPr/>
          </p:nvCxnSpPr>
          <p:spPr>
            <a:xfrm>
              <a:off x="674207" y="5753449"/>
              <a:ext cx="2762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Immagine 42">
              <a:extLst>
                <a:ext uri="{FF2B5EF4-FFF2-40B4-BE49-F238E27FC236}">
                  <a16:creationId xmlns:a16="http://schemas.microsoft.com/office/drawing/2014/main" id="{C7CD1092-5067-4E08-9DE8-76D53FCC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304" y="5236006"/>
              <a:ext cx="1072800" cy="1072800"/>
            </a:xfrm>
            <a:prstGeom prst="rect">
              <a:avLst/>
            </a:prstGeom>
          </p:spPr>
        </p:pic>
      </p:grp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230F485-96E6-4F0C-B222-87AC63EDB572}"/>
              </a:ext>
            </a:extLst>
          </p:cNvPr>
          <p:cNvSpPr txBox="1"/>
          <p:nvPr/>
        </p:nvSpPr>
        <p:spPr>
          <a:xfrm>
            <a:off x="6036483" y="1313185"/>
            <a:ext cx="2555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TECNICHE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8FF3123-8D07-442E-BE15-E8DDC72A0973}"/>
              </a:ext>
            </a:extLst>
          </p:cNvPr>
          <p:cNvGrpSpPr/>
          <p:nvPr/>
        </p:nvGrpSpPr>
        <p:grpSpPr>
          <a:xfrm>
            <a:off x="5851465" y="3043237"/>
            <a:ext cx="2925103" cy="771525"/>
            <a:chOff x="288521" y="4759325"/>
            <a:chExt cx="2925103" cy="771525"/>
          </a:xfrm>
        </p:grpSpPr>
        <p:pic>
          <p:nvPicPr>
            <p:cNvPr id="23" name="Elemento grafico 22" descr="Avviso con riempimento a tinta unita">
              <a:extLst>
                <a:ext uri="{FF2B5EF4-FFF2-40B4-BE49-F238E27FC236}">
                  <a16:creationId xmlns:a16="http://schemas.microsoft.com/office/drawing/2014/main" id="{D1D6F283-A632-437E-8D7C-8D9CA4BBF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A166321A-1EED-4771-BCC7-E7A00B7BC398}"/>
                </a:ext>
              </a:extLst>
            </p:cNvPr>
            <p:cNvSpPr txBox="1"/>
            <p:nvPr/>
          </p:nvSpPr>
          <p:spPr>
            <a:xfrm>
              <a:off x="1244292" y="4956176"/>
              <a:ext cx="1969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2E4BEFBB-5BC5-4B45-BDC9-AAF50750E8B0}"/>
              </a:ext>
            </a:extLst>
          </p:cNvPr>
          <p:cNvCxnSpPr>
            <a:cxnSpLocks/>
          </p:cNvCxnSpPr>
          <p:nvPr/>
        </p:nvCxnSpPr>
        <p:spPr>
          <a:xfrm>
            <a:off x="5326380" y="1248355"/>
            <a:ext cx="0" cy="4898003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40B558B-C104-44F2-B0B7-AAE4C99151ED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94CCC933-6502-498C-9E71-2D54CDD12A3F}"/>
              </a:ext>
            </a:extLst>
          </p:cNvPr>
          <p:cNvGrpSpPr/>
          <p:nvPr/>
        </p:nvGrpSpPr>
        <p:grpSpPr>
          <a:xfrm>
            <a:off x="288521" y="3365527"/>
            <a:ext cx="4400554" cy="1215260"/>
            <a:chOff x="288521" y="3539302"/>
            <a:chExt cx="4400554" cy="1215260"/>
          </a:xfrm>
        </p:grpSpPr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26CA8A13-9633-437D-833E-02F48F7BBBF8}"/>
                </a:ext>
              </a:extLst>
            </p:cNvPr>
            <p:cNvGrpSpPr/>
            <p:nvPr/>
          </p:nvGrpSpPr>
          <p:grpSpPr>
            <a:xfrm>
              <a:off x="674207" y="3908634"/>
              <a:ext cx="2324096" cy="845928"/>
              <a:chOff x="2733674" y="2390181"/>
              <a:chExt cx="2324096" cy="845928"/>
            </a:xfrm>
          </p:grpSpPr>
          <p:cxnSp>
            <p:nvCxnSpPr>
              <p:cNvPr id="33" name="Connettore diritto 32">
                <a:extLst>
                  <a:ext uri="{FF2B5EF4-FFF2-40B4-BE49-F238E27FC236}">
                    <a16:creationId xmlns:a16="http://schemas.microsoft.com/office/drawing/2014/main" id="{D16A6999-6A9B-4EAC-A921-E1743654C8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675" y="2390181"/>
                <a:ext cx="0" cy="6578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2 34">
                <a:extLst>
                  <a:ext uri="{FF2B5EF4-FFF2-40B4-BE49-F238E27FC236}">
                    <a16:creationId xmlns:a16="http://schemas.microsoft.com/office/drawing/2014/main" id="{489FF7AB-DC7C-492A-84C6-5789D295CBE0}"/>
                  </a:ext>
                </a:extLst>
              </p:cNvPr>
              <p:cNvCxnSpPr/>
              <p:nvPr/>
            </p:nvCxnSpPr>
            <p:spPr>
              <a:xfrm>
                <a:off x="2733675" y="26765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F2259D70-41B2-4A28-9700-169EE432E947}"/>
                  </a:ext>
                </a:extLst>
              </p:cNvPr>
              <p:cNvSpPr txBox="1"/>
              <p:nvPr/>
            </p:nvSpPr>
            <p:spPr>
              <a:xfrm>
                <a:off x="3009899" y="2497445"/>
                <a:ext cx="20478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it-IT" sz="1400" dirty="0"/>
                  <a:t>Tipologia di operazioni</a:t>
                </a:r>
              </a:p>
              <a:p>
                <a:pPr defTabSz="360000"/>
                <a:r>
                  <a:rPr lang="it-IT" sz="1400" dirty="0"/>
                  <a:t>Velocità di gioco</a:t>
                </a:r>
              </a:p>
              <a:p>
                <a:pPr defTabSz="360000"/>
                <a:r>
                  <a:rPr lang="it-IT" sz="1400" dirty="0"/>
                  <a:t>Tipologia di allenamento</a:t>
                </a:r>
              </a:p>
            </p:txBody>
          </p:sp>
          <p:cxnSp>
            <p:nvCxnSpPr>
              <p:cNvPr id="38" name="Connettore 2 37">
                <a:extLst>
                  <a:ext uri="{FF2B5EF4-FFF2-40B4-BE49-F238E27FC236}">
                    <a16:creationId xmlns:a16="http://schemas.microsoft.com/office/drawing/2014/main" id="{6A9CD585-17A4-4B4F-BF33-80833CA85437}"/>
                  </a:ext>
                </a:extLst>
              </p:cNvPr>
              <p:cNvCxnSpPr/>
              <p:nvPr/>
            </p:nvCxnSpPr>
            <p:spPr>
              <a:xfrm>
                <a:off x="2733674" y="28670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ttore 2 39">
                <a:extLst>
                  <a:ext uri="{FF2B5EF4-FFF2-40B4-BE49-F238E27FC236}">
                    <a16:creationId xmlns:a16="http://schemas.microsoft.com/office/drawing/2014/main" id="{1669974B-FF28-4C6F-AE0C-B9369F6AA8B3}"/>
                  </a:ext>
                </a:extLst>
              </p:cNvPr>
              <p:cNvCxnSpPr/>
              <p:nvPr/>
            </p:nvCxnSpPr>
            <p:spPr>
              <a:xfrm>
                <a:off x="2733674" y="3048058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400148F9-5276-49BA-977B-7BF914649CCE}"/>
                </a:ext>
              </a:extLst>
            </p:cNvPr>
            <p:cNvSpPr txBox="1"/>
            <p:nvPr/>
          </p:nvSpPr>
          <p:spPr>
            <a:xfrm>
              <a:off x="288521" y="3539302"/>
              <a:ext cx="4400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2) </a:t>
              </a:r>
              <a:r>
                <a:rPr lang="it-IT" u="sng" dirty="0"/>
                <a:t>Settaggio delle difficoltà</a:t>
              </a:r>
              <a:endParaRPr lang="it-IT" b="1" u="sng" dirty="0"/>
            </a:p>
          </p:txBody>
        </p:sp>
        <p:pic>
          <p:nvPicPr>
            <p:cNvPr id="31" name="Immagine 30" descr="Immagine che contiene testo, kit da pronto soccorso&#10;&#10;Descrizione generata automaticamente">
              <a:extLst>
                <a:ext uri="{FF2B5EF4-FFF2-40B4-BE49-F238E27FC236}">
                  <a16:creationId xmlns:a16="http://schemas.microsoft.com/office/drawing/2014/main" id="{F7C03CD2-3A40-4679-8C8A-F39840728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3081" y="3610685"/>
              <a:ext cx="1072800" cy="1072800"/>
            </a:xfrm>
            <a:prstGeom prst="rect">
              <a:avLst/>
            </a:prstGeom>
          </p:spPr>
        </p:pic>
      </p:grp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337C267B-A0FB-433F-8698-414035BB6163}"/>
              </a:ext>
            </a:extLst>
          </p:cNvPr>
          <p:cNvSpPr txBox="1"/>
          <p:nvPr/>
        </p:nvSpPr>
        <p:spPr>
          <a:xfrm>
            <a:off x="950431" y="5362009"/>
            <a:ext cx="1416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Action Game</a:t>
            </a:r>
          </a:p>
        </p:txBody>
      </p:sp>
      <p:pic>
        <p:nvPicPr>
          <p:cNvPr id="3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58663F9D-293E-284E-979C-F29B2F0AF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77" y="127546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Segnaposto numero diapositiva 1">
            <a:extLst>
              <a:ext uri="{FF2B5EF4-FFF2-40B4-BE49-F238E27FC236}">
                <a16:creationId xmlns:a16="http://schemas.microsoft.com/office/drawing/2014/main" id="{B1E68D9C-A59F-421C-8D65-73707FA313E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685696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97646" y="1410625"/>
            <a:ext cx="4667249" cy="2932338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15</a:t>
            </a:r>
          </a:p>
        </p:txBody>
      </p:sp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1" t="14444" r="20104" b="7037"/>
          <a:stretch/>
        </p:blipFill>
        <p:spPr>
          <a:xfrm>
            <a:off x="4871418" y="2876794"/>
            <a:ext cx="4198382" cy="3095852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978616" y="4759325"/>
            <a:ext cx="2928015" cy="771525"/>
            <a:chOff x="288521" y="4759325"/>
            <a:chExt cx="2928015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07E4319B-9EBE-824F-9F0C-5BBFC73C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IT" dirty="0"/>
              <a:t>E</a:t>
            </a:r>
            <a:r>
              <a:rPr lang="it-IT" dirty="0" err="1"/>
              <a:t>ngagement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7A7952-4668-DE4F-9E8B-F2C8E84B5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</a:t>
            </a:r>
            <a:r>
              <a:rPr lang="en-IT" sz="1800"/>
              <a:t>che </a:t>
            </a:r>
            <a:r>
              <a:rPr lang="it-IT" sz="1800" dirty="0"/>
              <a:t>creiamo</a:t>
            </a:r>
            <a:r>
              <a:rPr lang="en-IT" sz="1800"/>
              <a:t> </a:t>
            </a:r>
            <a:r>
              <a:rPr lang="en-IT" sz="1800" dirty="0"/>
              <a:t>sono inseriti in una trama più complessa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330C5-76C8-6842-95FC-B9D772394BBB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19D8CC-2579-8843-BFCF-744908225B7B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Segnaposto numero diapositiva 1">
            <a:extLst>
              <a:ext uri="{FF2B5EF4-FFF2-40B4-BE49-F238E27FC236}">
                <a16:creationId xmlns:a16="http://schemas.microsoft.com/office/drawing/2014/main" id="{54F5384B-1068-6C43-8B54-E47AFC79D635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16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2A6C184-723D-914D-9A2E-2095FE92D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907" y="12139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05154F-48D4-1746-BE7E-4FA3A59BF7C7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 dirty="0"/>
              <a:t>E</a:t>
            </a:r>
            <a:r>
              <a:rPr lang="it-IT" dirty="0" err="1"/>
              <a:t>ngagement</a:t>
            </a:r>
            <a:r>
              <a:rPr lang="en-IT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FAB379-1263-F348-BC6B-679A22B13D9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</a:t>
            </a:r>
            <a:r>
              <a:rPr lang="it-IT" sz="1800" dirty="0"/>
              <a:t>creiamo</a:t>
            </a:r>
            <a:r>
              <a:rPr lang="en-IT" sz="1800"/>
              <a:t>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92C10-3DEC-894B-8E16-7D17E6BE9E90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5F95CC-4830-A243-A5DE-4F85E5E3A260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66DAF23-897F-064D-BE2C-8842825CF3CA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C08A685-100C-084C-AD99-0CA29315D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A688AD-1DCA-B041-9B5D-E30CB7A7207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B6BFCA-1C5E-D144-ADC3-04B76582C2E5}"/>
              </a:ext>
            </a:extLst>
          </p:cNvPr>
          <p:cNvGrpSpPr/>
          <p:nvPr/>
        </p:nvGrpSpPr>
        <p:grpSpPr>
          <a:xfrm>
            <a:off x="1593554" y="3075116"/>
            <a:ext cx="3104478" cy="3052916"/>
            <a:chOff x="2003657" y="3052916"/>
            <a:chExt cx="3104478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6272E9E9-7BBE-3746-A239-D93D80690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855AD99F-6235-0F45-B50C-6EC1FD4DE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E9635F62-2C1E-C746-A430-0D6EA6EC2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6B1E39-4B85-AD4C-A4DA-D855162F8CCA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EF8BAF-AE80-504B-8595-FB4A82C2B188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DCB467-76E2-2949-828B-AC3E0D45EC63}"/>
                </a:ext>
              </a:extLst>
            </p:cNvPr>
            <p:cNvSpPr txBox="1"/>
            <p:nvPr/>
          </p:nvSpPr>
          <p:spPr>
            <a:xfrm>
              <a:off x="2222578" y="3962033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>
                  <a:solidFill>
                    <a:srgbClr val="92D050"/>
                  </a:solidFill>
                </a:rPr>
                <a:t>Frank</a:t>
              </a:r>
              <a:endParaRPr lang="en-IT" dirty="0">
                <a:solidFill>
                  <a:srgbClr val="92D050"/>
                </a:solidFill>
              </a:endParaRPr>
            </a:p>
          </p:txBody>
        </p:sp>
      </p:grpSp>
      <p:sp>
        <p:nvSpPr>
          <p:cNvPr id="18" name="Segnaposto numero diapositiva 1">
            <a:extLst>
              <a:ext uri="{FF2B5EF4-FFF2-40B4-BE49-F238E27FC236}">
                <a16:creationId xmlns:a16="http://schemas.microsoft.com/office/drawing/2014/main" id="{0BE74A4A-6EA3-D544-AECE-9C59C00D183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16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B0B8214B-4694-074C-9365-8966F6280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4907" y="12139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1156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ADED0B-5074-0746-A551-7901B9DEE72A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</a:t>
            </a:r>
            <a:r>
              <a:rPr lang="it-IT" sz="1800" dirty="0"/>
              <a:t>creiamo</a:t>
            </a:r>
            <a:r>
              <a:rPr lang="en-IT" sz="1800"/>
              <a:t> sono inseriti in una trama più complessa</a:t>
            </a:r>
            <a:endParaRPr lang="en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C120D-708D-CF4C-9154-FF2C556A89AC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70B668-44F5-4345-90D7-B92AA34D978C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D493C700-2A1A-3C40-924E-76FF0D76E7FB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6AF558F7-6B89-7242-8901-3A90A980A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0193DF-01E4-344F-881D-73B749869712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A7BC2D-82BC-3A44-BEA6-461192E331F3}"/>
              </a:ext>
            </a:extLst>
          </p:cNvPr>
          <p:cNvGrpSpPr/>
          <p:nvPr/>
        </p:nvGrpSpPr>
        <p:grpSpPr>
          <a:xfrm>
            <a:off x="1593554" y="3075116"/>
            <a:ext cx="3104478" cy="3052916"/>
            <a:chOff x="2003657" y="3052916"/>
            <a:chExt cx="3104478" cy="3052916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2414D591-02BA-8547-B1E7-FC56B44E2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8FE89FA3-513D-FA44-8499-FD33E86A6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998893FD-04F6-2748-9E3A-205BAFBF7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F63C22-B911-2C4F-A6C0-691E89CAEC04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162F14-153A-AD44-AE65-581EC2B078D9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</p:grpSp>
      <p:pic>
        <p:nvPicPr>
          <p:cNvPr id="17" name="Picture 8">
            <a:extLst>
              <a:ext uri="{FF2B5EF4-FFF2-40B4-BE49-F238E27FC236}">
                <a16:creationId xmlns:a16="http://schemas.microsoft.com/office/drawing/2014/main" id="{0FAF676D-CE7D-B347-ACE4-63526BE45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AC876C6E-2983-4849-92A0-0A686E3E0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5DD14E-4557-1144-919F-BFD46F580211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 dirty="0"/>
              <a:t>E</a:t>
            </a:r>
            <a:r>
              <a:rPr lang="it-IT" dirty="0" err="1"/>
              <a:t>ngagement</a:t>
            </a:r>
            <a:r>
              <a:rPr lang="en-IT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B8503-B161-764A-A50C-F7CCAF3192F1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9B9F89-7817-1F47-92BA-15D3A93E864C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92B33D-1DD9-7F4F-853A-24621CEC38DA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2F2BB3-C658-DC47-9A1C-A3C13C3C7839}"/>
              </a:ext>
            </a:extLst>
          </p:cNvPr>
          <p:cNvSpPr txBox="1"/>
          <p:nvPr/>
        </p:nvSpPr>
        <p:spPr>
          <a:xfrm>
            <a:off x="6405242" y="1908995"/>
            <a:ext cx="208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VALLE DEL SAPERE</a:t>
            </a:r>
            <a:endParaRPr lang="en-IT" dirty="0">
              <a:solidFill>
                <a:schemeClr val="accent6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02727A7A-AAAB-3A46-B59E-F81EE55F4832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16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768151A8-1EAF-6D40-803D-640E835854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4907" y="12139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AE1C7DDD-5A76-BC43-8426-1E22ECA52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977" y="3544810"/>
            <a:ext cx="583283" cy="59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">
            <a:extLst>
              <a:ext uri="{FF2B5EF4-FFF2-40B4-BE49-F238E27FC236}">
                <a16:creationId xmlns:a16="http://schemas.microsoft.com/office/drawing/2014/main" id="{1821B68D-2970-AD47-8DF4-4E6AB62ED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57651">
            <a:off x="8266031" y="3788462"/>
            <a:ext cx="540219" cy="41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409ABE72-5E85-CA4B-B694-526106521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271" y="2576806"/>
            <a:ext cx="517405" cy="67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6">
            <a:extLst>
              <a:ext uri="{FF2B5EF4-FFF2-40B4-BE49-F238E27FC236}">
                <a16:creationId xmlns:a16="http://schemas.microsoft.com/office/drawing/2014/main" id="{ED753919-33DE-2C46-89E3-3DD2CC13E4BA}"/>
              </a:ext>
            </a:extLst>
          </p:cNvPr>
          <p:cNvSpPr txBox="1"/>
          <p:nvPr/>
        </p:nvSpPr>
        <p:spPr>
          <a:xfrm>
            <a:off x="1812475" y="3984233"/>
            <a:ext cx="70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solidFill>
                  <a:srgbClr val="92D050"/>
                </a:solidFill>
              </a:rPr>
              <a:t>Frank</a:t>
            </a:r>
            <a:endParaRPr lang="en-IT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038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F36E4-802A-8541-AA11-E8F9F91566A6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389DE7-B3D9-F841-8AD0-D493A59C2B79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9" name="Segnaposto numero diapositiva 1">
            <a:extLst>
              <a:ext uri="{FF2B5EF4-FFF2-40B4-BE49-F238E27FC236}">
                <a16:creationId xmlns:a16="http://schemas.microsoft.com/office/drawing/2014/main" id="{C08EA5E0-5B50-B14D-83AE-663C2E16509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17</a:t>
            </a:r>
          </a:p>
        </p:txBody>
      </p:sp>
      <p:pic>
        <p:nvPicPr>
          <p:cNvPr id="10" name="Picture 12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A675092B-F8D8-E042-8B7A-F67359654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638" y="1413859"/>
            <a:ext cx="1111782" cy="111178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22C191-0776-6F43-A138-5C9776F98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907" y="12139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D84003-36E5-1B40-B4EC-C39C6A2CB27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25D21-EDB1-F344-ADEB-78C60BA922BD}"/>
              </a:ext>
            </a:extLst>
          </p:cNvPr>
          <p:cNvSpPr txBox="1"/>
          <p:nvPr/>
        </p:nvSpPr>
        <p:spPr>
          <a:xfrm>
            <a:off x="5861686" y="1720864"/>
            <a:ext cx="25298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b="1" dirty="0"/>
              <a:t>SUS</a:t>
            </a:r>
            <a:r>
              <a:rPr lang="en-IT" b="1" dirty="0"/>
              <a:t> </a:t>
            </a:r>
            <a:r>
              <a:rPr lang="en-IT" dirty="0"/>
              <a:t>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1AE85-3257-1642-971E-5515CF5CEAB5}"/>
              </a:ext>
            </a:extLst>
          </p:cNvPr>
          <p:cNvSpPr txBox="1"/>
          <p:nvPr/>
        </p:nvSpPr>
        <p:spPr>
          <a:xfrm>
            <a:off x="6218487" y="2425056"/>
            <a:ext cx="206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SUMI</a:t>
            </a:r>
            <a:r>
              <a:rPr lang="en-IT" dirty="0"/>
              <a:t> per psicologi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CD8C05-42C4-6345-B6D7-9242956247D0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786DA6-E8A3-BA47-BA8D-3623D9610598}"/>
                </a:ext>
              </a:extLst>
            </p:cNvPr>
            <p:cNvSpPr txBox="1"/>
            <p:nvPr/>
          </p:nvSpPr>
          <p:spPr>
            <a:xfrm>
              <a:off x="6385596" y="2334404"/>
              <a:ext cx="2176636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/>
                <a:t>Valu</a:t>
              </a:r>
              <a:r>
                <a:rPr lang="it-IT" dirty="0" err="1"/>
                <a:t>ta</a:t>
              </a:r>
              <a:r>
                <a:rPr lang="en-IT"/>
                <a:t>zione </a:t>
              </a:r>
              <a:r>
                <a:rPr lang="en-IT" dirty="0"/>
                <a:t>per Bambini</a:t>
              </a:r>
            </a:p>
          </p:txBody>
        </p:sp>
        <p:pic>
          <p:nvPicPr>
            <p:cNvPr id="12" name="Picture 1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226AD92-6F3D-A148-90CA-8F49B8964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3" name="Picture 12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16382928-ABCA-9F46-9741-CB7651181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638" y="1413859"/>
            <a:ext cx="1111782" cy="11117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96E5D-1C94-3547-8EA2-B976C4961B13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5EDB22-627B-BD44-8B54-97B3008316F0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A924F6-B5EA-8546-829A-A53E414F50AE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17" name="Picture 2" descr="likert scale agreement">
              <a:extLst>
                <a:ext uri="{FF2B5EF4-FFF2-40B4-BE49-F238E27FC236}">
                  <a16:creationId xmlns:a16="http://schemas.microsoft.com/office/drawing/2014/main" id="{4EDD3CEF-E378-4747-84EF-29F5717E9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4E7C3C-A0A2-0E4F-ADF9-954ACAF529D6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84461E4-31AB-F444-98C0-C5E878BC15A0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09671-9172-6B4D-8AC6-C66315F5456C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21" name="Segnaposto numero diapositiva 1">
            <a:extLst>
              <a:ext uri="{FF2B5EF4-FFF2-40B4-BE49-F238E27FC236}">
                <a16:creationId xmlns:a16="http://schemas.microsoft.com/office/drawing/2014/main" id="{0457B645-B887-2E46-B1E8-E2FAD4748A4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17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2A568816-08F4-AE4F-BA24-F75FB0043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4907" y="12139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19782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30F147-D2DF-1244-9796-B14D5DAA8A3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4EB2C4-D61C-2C42-80FC-19EF3AA4C4AC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64CAC1-D0E3-064A-9467-48C6BC5EB367}"/>
              </a:ext>
            </a:extLst>
          </p:cNvPr>
          <p:cNvGrpSpPr/>
          <p:nvPr/>
        </p:nvGrpSpPr>
        <p:grpSpPr>
          <a:xfrm>
            <a:off x="112987" y="2973469"/>
            <a:ext cx="3169329" cy="3002118"/>
            <a:chOff x="61410" y="3136605"/>
            <a:chExt cx="3169329" cy="300211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BBE1B6C-844E-2049-BEC5-162038DBBC1D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F2ACEB-2B20-9B4B-BCB5-6D388DE3AFCD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10DDC-968C-514F-9809-935442D43044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71D408-ED75-1C4A-986D-377A7CF70A63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2D385C-5D8B-F349-90E0-C80C595086F2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47ABCF3-D323-A44B-A522-06A86C52791B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1FA0B5-D6D7-8A4C-BBCA-B79BDF2FB6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B6F0F-A427-584B-A051-29519EE804AF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60FDF4-1497-594A-A007-D76560561770}"/>
                </a:ext>
              </a:extLst>
            </p:cNvPr>
            <p:cNvSpPr txBox="1"/>
            <p:nvPr/>
          </p:nvSpPr>
          <p:spPr>
            <a:xfrm>
              <a:off x="6385596" y="2334404"/>
              <a:ext cx="2176636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Valu</a:t>
              </a:r>
              <a:r>
                <a:rPr lang="it-IT" dirty="0" err="1"/>
                <a:t>taz</a:t>
              </a:r>
              <a:r>
                <a:rPr lang="en-IT" dirty="0"/>
                <a:t>ione per Bambini</a:t>
              </a:r>
            </a:p>
          </p:txBody>
        </p:sp>
        <p:pic>
          <p:nvPicPr>
            <p:cNvPr id="18" name="Picture 17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63CA605D-260C-304D-A9F4-C8C7C6E7B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313B7-5CA1-CF40-A03C-A67F09174651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9CD905-5475-A14B-B57E-AB1CDC628F13}"/>
              </a:ext>
            </a:extLst>
          </p:cNvPr>
          <p:cNvSpPr txBox="1"/>
          <p:nvPr/>
        </p:nvSpPr>
        <p:spPr>
          <a:xfrm>
            <a:off x="2861509" y="5420574"/>
            <a:ext cx="256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</a:t>
            </a:r>
            <a:r>
              <a:rPr lang="en-IT" dirty="0"/>
              <a:t>on più design a cascata, ma design circolare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D7DE3-A07C-B243-A088-316BE859A186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46F093-EAA4-B145-B4AE-62AEBEF1B984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7E16C1-A3D5-A14E-83EE-1CA6C0047B5F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25" name="Picture 2" descr="likert scale agreement">
              <a:extLst>
                <a:ext uri="{FF2B5EF4-FFF2-40B4-BE49-F238E27FC236}">
                  <a16:creationId xmlns:a16="http://schemas.microsoft.com/office/drawing/2014/main" id="{351D658C-B50B-E840-8921-337630B157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E33F5D-7E65-5448-8B25-8D91BD224172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  <p:sp>
        <p:nvSpPr>
          <p:cNvPr id="27" name="Segnaposto numero diapositiva 1">
            <a:extLst>
              <a:ext uri="{FF2B5EF4-FFF2-40B4-BE49-F238E27FC236}">
                <a16:creationId xmlns:a16="http://schemas.microsoft.com/office/drawing/2014/main" id="{F59A180C-FFB2-434C-B6CE-47F9F29711F3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17</a:t>
            </a:r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2DA36818-3B60-9A42-A78B-383138D68708}"/>
              </a:ext>
            </a:extLst>
          </p:cNvPr>
          <p:cNvSpPr txBox="1"/>
          <p:nvPr/>
        </p:nvSpPr>
        <p:spPr>
          <a:xfrm>
            <a:off x="5861686" y="1720864"/>
            <a:ext cx="25298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b="1" dirty="0"/>
              <a:t>SUS</a:t>
            </a:r>
            <a:r>
              <a:rPr lang="en-IT" b="1" dirty="0"/>
              <a:t> </a:t>
            </a:r>
            <a:r>
              <a:rPr lang="en-IT" dirty="0"/>
              <a:t>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F1A6CD8F-ABF3-AF44-A797-D89BF5297005}"/>
              </a:ext>
            </a:extLst>
          </p:cNvPr>
          <p:cNvSpPr txBox="1"/>
          <p:nvPr/>
        </p:nvSpPr>
        <p:spPr>
          <a:xfrm>
            <a:off x="6218487" y="2425056"/>
            <a:ext cx="206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SUMI</a:t>
            </a:r>
            <a:r>
              <a:rPr lang="en-IT" dirty="0"/>
              <a:t> per psicologi 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A9DCFBAE-92B3-E843-999B-70523E86F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907" y="12139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31" name="Picture 12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6D077B93-A308-7F49-8A84-62D7FDEA0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6638" y="1413859"/>
            <a:ext cx="1111782" cy="11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72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B7949412-61DD-4263-815B-2D249D6EB80F}"/>
              </a:ext>
            </a:extLst>
          </p:cNvPr>
          <p:cNvSpPr txBox="1"/>
          <p:nvPr/>
        </p:nvSpPr>
        <p:spPr>
          <a:xfrm>
            <a:off x="6508510" y="1354773"/>
            <a:ext cx="2556703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288521" y="4830336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288521" y="5370501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25979" y="4320949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35" name="Segnaposto numero diapositiva 1">
            <a:extLst>
              <a:ext uri="{FF2B5EF4-FFF2-40B4-BE49-F238E27FC236}">
                <a16:creationId xmlns:a16="http://schemas.microsoft.com/office/drawing/2014/main" id="{5E5C537E-8357-BE45-82EE-E7814ABDC066}"/>
              </a:ext>
            </a:extLst>
          </p:cNvPr>
          <p:cNvSpPr txBox="1">
            <a:spLocks/>
          </p:cNvSpPr>
          <p:nvPr/>
        </p:nvSpPr>
        <p:spPr>
          <a:xfrm>
            <a:off x="8585369" y="139166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DAB0A910-9AAE-4731-8624-A0538DA66187}"/>
              </a:ext>
            </a:extLst>
          </p:cNvPr>
          <p:cNvSpPr txBox="1"/>
          <p:nvPr/>
        </p:nvSpPr>
        <p:spPr>
          <a:xfrm>
            <a:off x="170473" y="1398087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Google Shape;660;p19" descr="Aula con riempimento a tinta unita">
            <a:extLst>
              <a:ext uri="{FF2B5EF4-FFF2-40B4-BE49-F238E27FC236}">
                <a16:creationId xmlns:a16="http://schemas.microsoft.com/office/drawing/2014/main" id="{B40EDC1C-ACE9-46B3-B0F9-F9112140E0B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007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662;p19" descr="ddfdffd&#10;">
            <a:extLst>
              <a:ext uri="{FF2B5EF4-FFF2-40B4-BE49-F238E27FC236}">
                <a16:creationId xmlns:a16="http://schemas.microsoft.com/office/drawing/2014/main" id="{7689E88B-C621-43A0-9E23-9FB33D07C690}"/>
              </a:ext>
            </a:extLst>
          </p:cNvPr>
          <p:cNvSpPr/>
          <p:nvPr/>
        </p:nvSpPr>
        <p:spPr>
          <a:xfrm>
            <a:off x="4331076" y="1581675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934;p24">
            <a:extLst>
              <a:ext uri="{FF2B5EF4-FFF2-40B4-BE49-F238E27FC236}">
                <a16:creationId xmlns:a16="http://schemas.microsoft.com/office/drawing/2014/main" id="{09BC4669-A552-40E5-B808-15EFF9C24342}"/>
              </a:ext>
            </a:extLst>
          </p:cNvPr>
          <p:cNvSpPr/>
          <p:nvPr/>
        </p:nvSpPr>
        <p:spPr>
          <a:xfrm>
            <a:off x="3361865" y="1453040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617;p18">
            <a:extLst>
              <a:ext uri="{FF2B5EF4-FFF2-40B4-BE49-F238E27FC236}">
                <a16:creationId xmlns:a16="http://schemas.microsoft.com/office/drawing/2014/main" id="{A7132CA7-7001-40CA-9F80-93999C8B28A9}"/>
              </a:ext>
            </a:extLst>
          </p:cNvPr>
          <p:cNvSpPr txBox="1"/>
          <p:nvPr/>
        </p:nvSpPr>
        <p:spPr>
          <a:xfrm>
            <a:off x="3868233" y="2346308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0" name="Immagine 79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7598AABD-C393-49BC-87BB-B837124C5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pic>
        <p:nvPicPr>
          <p:cNvPr id="82" name="Immagine 81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86D433E1-E64F-461D-9E80-88AE15161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83" name="Google Shape;663;p19">
            <a:extLst>
              <a:ext uri="{FF2B5EF4-FFF2-40B4-BE49-F238E27FC236}">
                <a16:creationId xmlns:a16="http://schemas.microsoft.com/office/drawing/2014/main" id="{8DA75BBD-F52F-4FA1-BBF2-99DE96CFEB5A}"/>
              </a:ext>
            </a:extLst>
          </p:cNvPr>
          <p:cNvSpPr txBox="1"/>
          <p:nvPr/>
        </p:nvSpPr>
        <p:spPr>
          <a:xfrm>
            <a:off x="4251824" y="1783404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B523B54B-CD78-4801-AC37-14F79922DA09}"/>
              </a:ext>
            </a:extLst>
          </p:cNvPr>
          <p:cNvSpPr txBox="1"/>
          <p:nvPr/>
        </p:nvSpPr>
        <p:spPr>
          <a:xfrm>
            <a:off x="1457663" y="31154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37" name="Google Shape;1067;p4">
            <a:extLst>
              <a:ext uri="{FF2B5EF4-FFF2-40B4-BE49-F238E27FC236}">
                <a16:creationId xmlns:a16="http://schemas.microsoft.com/office/drawing/2014/main" id="{5429C9BD-A5DC-491F-9EDE-60E4C4E98539}"/>
              </a:ext>
            </a:extLst>
          </p:cNvPr>
          <p:cNvSpPr txBox="1">
            <a:spLocks noGrp="1"/>
          </p:cNvSpPr>
          <p:nvPr/>
        </p:nvSpPr>
        <p:spPr>
          <a:xfrm>
            <a:off x="383874" y="3188345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F70CEF74-0B98-47DE-9653-67EC6052F05D}"/>
              </a:ext>
            </a:extLst>
          </p:cNvPr>
          <p:cNvSpPr txBox="1"/>
          <p:nvPr/>
        </p:nvSpPr>
        <p:spPr>
          <a:xfrm>
            <a:off x="-102268" y="3586222"/>
            <a:ext cx="7788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defRPr/>
            </a:pPr>
            <a:r>
              <a:rPr lang="it-IT" sz="2400" kern="0" dirty="0">
                <a:solidFill>
                  <a:prstClr val="black"/>
                </a:solidFill>
                <a:cs typeface="Arial"/>
                <a:sym typeface="Arial"/>
              </a:rPr>
              <a:t>Giochi su </a:t>
            </a:r>
            <a:r>
              <a:rPr lang="it-IT" sz="2400" b="1" kern="0" dirty="0">
                <a:solidFill>
                  <a:prstClr val="black"/>
                </a:solidFill>
                <a:cs typeface="Arial"/>
                <a:sym typeface="Arial"/>
              </a:rPr>
              <a:t>tablet, s</a:t>
            </a:r>
            <a:r>
              <a:rPr kumimoji="0" lang="it-IT" sz="2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2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endParaRPr lang="it-IT" sz="2400" dirty="0"/>
          </a:p>
        </p:txBody>
      </p:sp>
      <p:sp>
        <p:nvSpPr>
          <p:cNvPr id="52" name="Google Shape;1067;p4">
            <a:extLst>
              <a:ext uri="{FF2B5EF4-FFF2-40B4-BE49-F238E27FC236}">
                <a16:creationId xmlns:a16="http://schemas.microsoft.com/office/drawing/2014/main" id="{2F83AEFE-DFEB-4E6D-839B-E384D031E9CF}"/>
              </a:ext>
            </a:extLst>
          </p:cNvPr>
          <p:cNvSpPr txBox="1">
            <a:spLocks noGrp="1"/>
          </p:cNvSpPr>
          <p:nvPr/>
        </p:nvSpPr>
        <p:spPr>
          <a:xfrm>
            <a:off x="383874" y="3188345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374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-1" y="1268185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3C7500-1475-4391-A926-77B44E3E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Sitografia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F86B49-84BF-4137-9735-55C29664B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https://www.nngroup.com/articles/ten-usability-heuristics/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https://www.usability.gov/how-to-and-tools/methods/system-usability-scale.html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http://sumi.uxp.ie/about/whatis.html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https://www.blendspace.com/lessons/tNKZX2HkZsDyhg/addizioni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https://issuu.com/raffaelloeditrice/docs/io-imparofacile-1/50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Le icone sono state prese dal sito </a:t>
            </a:r>
            <a:r>
              <a:rPr lang="it-IT" dirty="0" err="1"/>
              <a:t>FreePic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1658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3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3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ccia a pentagono 50">
            <a:extLst>
              <a:ext uri="{FF2B5EF4-FFF2-40B4-BE49-F238E27FC236}">
                <a16:creationId xmlns:a16="http://schemas.microsoft.com/office/drawing/2014/main" id="{E8A68BB2-51DE-45F6-A200-008DFADF3694}"/>
              </a:ext>
            </a:extLst>
          </p:cNvPr>
          <p:cNvSpPr/>
          <p:nvPr/>
        </p:nvSpPr>
        <p:spPr>
          <a:xfrm>
            <a:off x="51315" y="5374771"/>
            <a:ext cx="6999650" cy="691114"/>
          </a:xfrm>
          <a:prstGeom prst="homePlat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Freccia a pentagono 36">
            <a:extLst>
              <a:ext uri="{FF2B5EF4-FFF2-40B4-BE49-F238E27FC236}">
                <a16:creationId xmlns:a16="http://schemas.microsoft.com/office/drawing/2014/main" id="{0E8E5578-897F-4838-9B55-3A3B6558C12E}"/>
              </a:ext>
            </a:extLst>
          </p:cNvPr>
          <p:cNvSpPr/>
          <p:nvPr/>
        </p:nvSpPr>
        <p:spPr>
          <a:xfrm>
            <a:off x="63348" y="1401525"/>
            <a:ext cx="9017304" cy="637674"/>
          </a:xfrm>
          <a:prstGeom prst="homePlate">
            <a:avLst/>
          </a:prstGeom>
          <a:noFill/>
          <a:ln w="22225">
            <a:solidFill>
              <a:srgbClr val="FFC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88000" rIns="108000" rtlCol="0" anchor="ctr" anchorCtr="0"/>
          <a:lstStyle/>
          <a:p>
            <a:pPr algn="ctr"/>
            <a:endParaRPr lang="it-IT" dirty="0"/>
          </a:p>
        </p:txBody>
      </p:sp>
      <p:sp>
        <p:nvSpPr>
          <p:cNvPr id="36" name="Freccia a pentagono 35">
            <a:extLst>
              <a:ext uri="{FF2B5EF4-FFF2-40B4-BE49-F238E27FC236}">
                <a16:creationId xmlns:a16="http://schemas.microsoft.com/office/drawing/2014/main" id="{EBCE423F-C505-4215-92FA-BEC51F502183}"/>
              </a:ext>
            </a:extLst>
          </p:cNvPr>
          <p:cNvSpPr/>
          <p:nvPr/>
        </p:nvSpPr>
        <p:spPr>
          <a:xfrm>
            <a:off x="1948263" y="1386602"/>
            <a:ext cx="7154857" cy="667519"/>
          </a:xfrm>
          <a:prstGeom prst="homePlate">
            <a:avLst/>
          </a:prstGeom>
          <a:solidFill>
            <a:srgbClr val="FFC0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dei giochi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6588600"/>
              </p:ext>
            </p:extLst>
          </p:nvPr>
        </p:nvGraphicFramePr>
        <p:xfrm>
          <a:off x="45690" y="1194517"/>
          <a:ext cx="9125588" cy="4820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2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31" name="Freccia a pentagono 30">
            <a:extLst>
              <a:ext uri="{FF2B5EF4-FFF2-40B4-BE49-F238E27FC236}">
                <a16:creationId xmlns:a16="http://schemas.microsoft.com/office/drawing/2014/main" id="{B6103038-5697-47C5-885A-BF94A246011F}"/>
              </a:ext>
            </a:extLst>
          </p:cNvPr>
          <p:cNvSpPr/>
          <p:nvPr/>
        </p:nvSpPr>
        <p:spPr>
          <a:xfrm>
            <a:off x="56306" y="5374771"/>
            <a:ext cx="9017304" cy="691114"/>
          </a:xfrm>
          <a:prstGeom prst="homePlate">
            <a:avLst/>
          </a:prstGeom>
          <a:noFill/>
          <a:ln w="22225">
            <a:solidFill>
              <a:srgbClr val="B6354C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88000" rIns="108000" rtlCol="0" anchor="ctr" anchorCtr="0"/>
          <a:lstStyle/>
          <a:p>
            <a:pPr algn="ctr"/>
            <a:endParaRPr lang="it-IT" dirty="0"/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687" y="1954325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9D1FE74-DD89-4E2C-B7D7-7BFDC2809EB5}"/>
              </a:ext>
            </a:extLst>
          </p:cNvPr>
          <p:cNvSpPr txBox="1"/>
          <p:nvPr/>
        </p:nvSpPr>
        <p:spPr>
          <a:xfrm>
            <a:off x="70390" y="5386894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NUMBER GAME</a:t>
            </a:r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1948263" y="1374070"/>
            <a:ext cx="5102702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06" y="4694346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48263" y="1371680"/>
            <a:ext cx="2586411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" name="Pentagono 2">
            <a:extLst>
              <a:ext uri="{FF2B5EF4-FFF2-40B4-BE49-F238E27FC236}">
                <a16:creationId xmlns:a16="http://schemas.microsoft.com/office/drawing/2014/main" id="{C487BAC4-429E-744A-945D-EC51363004A5}"/>
              </a:ext>
            </a:extLst>
          </p:cNvPr>
          <p:cNvSpPr/>
          <p:nvPr/>
        </p:nvSpPr>
        <p:spPr>
          <a:xfrm>
            <a:off x="51316" y="1363008"/>
            <a:ext cx="2447336" cy="72644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129917" y="1387912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3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7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6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2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55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Specifiche funzionali</a:t>
            </a:r>
          </a:p>
        </p:txBody>
      </p: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3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07157CB-8D17-46B9-B32F-B655B145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2" t="17544" r="2558" b="8421"/>
          <a:stretch/>
        </p:blipFill>
        <p:spPr>
          <a:xfrm>
            <a:off x="18412" y="1263315"/>
            <a:ext cx="4044550" cy="416292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0AAD2A8-E880-4922-8D41-646F45433D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46" b="21052"/>
          <a:stretch/>
        </p:blipFill>
        <p:spPr>
          <a:xfrm>
            <a:off x="4934672" y="1527057"/>
            <a:ext cx="4209327" cy="3502144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72ECF8C-015E-415A-86F6-F7E16DE93105}"/>
              </a:ext>
            </a:extLst>
          </p:cNvPr>
          <p:cNvSpPr txBox="1"/>
          <p:nvPr/>
        </p:nvSpPr>
        <p:spPr>
          <a:xfrm>
            <a:off x="5500927" y="5384774"/>
            <a:ext cx="30768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NUMBER GAME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36102AF-5E33-4C11-8E55-F893F526DB5A}"/>
              </a:ext>
            </a:extLst>
          </p:cNvPr>
          <p:cNvSpPr txBox="1"/>
          <p:nvPr/>
        </p:nvSpPr>
        <p:spPr>
          <a:xfrm>
            <a:off x="502279" y="5388957"/>
            <a:ext cx="30768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</p:spTree>
    <p:extLst>
      <p:ext uri="{BB962C8B-B14F-4D97-AF65-F5344CB8AC3E}">
        <p14:creationId xmlns:p14="http://schemas.microsoft.com/office/powerpoint/2010/main" val="2192006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B089EA3-BFE0-CC45-B8EE-05F5A6E6F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12" y="1498600"/>
            <a:ext cx="8891987" cy="458941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0046860-6587-6D43-A8AD-FFAD2789171B}"/>
              </a:ext>
            </a:extLst>
          </p:cNvPr>
          <p:cNvSpPr txBox="1"/>
          <p:nvPr/>
        </p:nvSpPr>
        <p:spPr>
          <a:xfrm>
            <a:off x="50489" y="3714814"/>
            <a:ext cx="69000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00" dirty="0"/>
              <a:t>Bambino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7A63A4-CEDC-C941-858E-D7C3BB26C82C}"/>
              </a:ext>
            </a:extLst>
          </p:cNvPr>
          <p:cNvSpPr txBox="1"/>
          <p:nvPr/>
        </p:nvSpPr>
        <p:spPr>
          <a:xfrm>
            <a:off x="8038479" y="2298609"/>
            <a:ext cx="7412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00" dirty="0"/>
              <a:t>Database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869C418-8F03-9E45-A51F-A403665780BE}"/>
              </a:ext>
            </a:extLst>
          </p:cNvPr>
          <p:cNvSpPr txBox="1"/>
          <p:nvPr/>
        </p:nvSpPr>
        <p:spPr>
          <a:xfrm>
            <a:off x="7808466" y="4796481"/>
            <a:ext cx="133425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00" dirty="0"/>
              <a:t>Maestra o Psicologo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2E12D6AC-98DA-2048-897A-16578D4CF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Schema di gioco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310CFD3C-AA72-4746-BBFE-4017EF7470DA}"/>
              </a:ext>
            </a:extLst>
          </p:cNvPr>
          <p:cNvSpPr/>
          <p:nvPr/>
        </p:nvSpPr>
        <p:spPr>
          <a:xfrm>
            <a:off x="50488" y="3238499"/>
            <a:ext cx="690009" cy="8858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8B61EFF-BD74-4500-A461-4A2DB078A491}"/>
              </a:ext>
            </a:extLst>
          </p:cNvPr>
          <p:cNvSpPr/>
          <p:nvPr/>
        </p:nvSpPr>
        <p:spPr>
          <a:xfrm>
            <a:off x="8038479" y="1818803"/>
            <a:ext cx="690009" cy="8858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5C10E0E-8444-4C61-9354-3B334A0E45DD}"/>
              </a:ext>
            </a:extLst>
          </p:cNvPr>
          <p:cNvSpPr/>
          <p:nvPr/>
        </p:nvSpPr>
        <p:spPr>
          <a:xfrm>
            <a:off x="7808466" y="4153374"/>
            <a:ext cx="1278973" cy="128589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Segnaposto numero diapositiva 1">
            <a:extLst>
              <a:ext uri="{FF2B5EF4-FFF2-40B4-BE49-F238E27FC236}">
                <a16:creationId xmlns:a16="http://schemas.microsoft.com/office/drawing/2014/main" id="{8183ADC4-4529-4079-B29E-E4314277AEE9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79677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B089EA3-BFE0-CC45-B8EE-05F5A6E6F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12" y="1498600"/>
            <a:ext cx="8891987" cy="458941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0046860-6587-6D43-A8AD-FFAD2789171B}"/>
              </a:ext>
            </a:extLst>
          </p:cNvPr>
          <p:cNvSpPr txBox="1"/>
          <p:nvPr/>
        </p:nvSpPr>
        <p:spPr>
          <a:xfrm>
            <a:off x="50489" y="3714814"/>
            <a:ext cx="69000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00" dirty="0"/>
              <a:t>Bambino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7A63A4-CEDC-C941-858E-D7C3BB26C82C}"/>
              </a:ext>
            </a:extLst>
          </p:cNvPr>
          <p:cNvSpPr txBox="1"/>
          <p:nvPr/>
        </p:nvSpPr>
        <p:spPr>
          <a:xfrm>
            <a:off x="8038479" y="2298609"/>
            <a:ext cx="7412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00" dirty="0"/>
              <a:t>Database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869C418-8F03-9E45-A51F-A403665780BE}"/>
              </a:ext>
            </a:extLst>
          </p:cNvPr>
          <p:cNvSpPr txBox="1"/>
          <p:nvPr/>
        </p:nvSpPr>
        <p:spPr>
          <a:xfrm>
            <a:off x="7808466" y="4796481"/>
            <a:ext cx="133425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00" dirty="0"/>
              <a:t>Maestra o Psicologo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32E2487-B761-104C-804E-4186592F455F}"/>
              </a:ext>
            </a:extLst>
          </p:cNvPr>
          <p:cNvSpPr/>
          <p:nvPr/>
        </p:nvSpPr>
        <p:spPr>
          <a:xfrm>
            <a:off x="847725" y="1857375"/>
            <a:ext cx="4038600" cy="5810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CA5F7BC8-4B81-3342-84E5-C377C98F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it-IT" dirty="0"/>
              <a:t>Schema di gioco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1D63AD23-07D9-4235-A257-8D794453FC5E}"/>
              </a:ext>
            </a:extLst>
          </p:cNvPr>
          <p:cNvSpPr/>
          <p:nvPr/>
        </p:nvSpPr>
        <p:spPr>
          <a:xfrm>
            <a:off x="1190624" y="4724400"/>
            <a:ext cx="1971675" cy="58102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FB2BC6E7-F636-4E9C-A3A3-1FF15D2FBBE1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02815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B089EA3-BFE0-CC45-B8EE-05F5A6E6F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12" y="1498600"/>
            <a:ext cx="8891987" cy="458941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0046860-6587-6D43-A8AD-FFAD2789171B}"/>
              </a:ext>
            </a:extLst>
          </p:cNvPr>
          <p:cNvSpPr txBox="1"/>
          <p:nvPr/>
        </p:nvSpPr>
        <p:spPr>
          <a:xfrm>
            <a:off x="50489" y="3714814"/>
            <a:ext cx="69000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00" dirty="0"/>
              <a:t>Bambino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7A63A4-CEDC-C941-858E-D7C3BB26C82C}"/>
              </a:ext>
            </a:extLst>
          </p:cNvPr>
          <p:cNvSpPr txBox="1"/>
          <p:nvPr/>
        </p:nvSpPr>
        <p:spPr>
          <a:xfrm>
            <a:off x="8038479" y="2298609"/>
            <a:ext cx="7412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00" dirty="0"/>
              <a:t>Database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869C418-8F03-9E45-A51F-A403665780BE}"/>
              </a:ext>
            </a:extLst>
          </p:cNvPr>
          <p:cNvSpPr txBox="1"/>
          <p:nvPr/>
        </p:nvSpPr>
        <p:spPr>
          <a:xfrm>
            <a:off x="7808466" y="4796481"/>
            <a:ext cx="133425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00" dirty="0"/>
              <a:t>Maestra o Psicologo</a:t>
            </a:r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985841FF-108C-7643-9813-AA581E987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Schema di gioco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FBB08A4E-C575-479B-9546-DA33DC0293A5}"/>
              </a:ext>
            </a:extLst>
          </p:cNvPr>
          <p:cNvSpPr/>
          <p:nvPr/>
        </p:nvSpPr>
        <p:spPr>
          <a:xfrm>
            <a:off x="5610226" y="1952624"/>
            <a:ext cx="1933574" cy="48577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3170C07-A227-4D03-9DA2-ED3E16A7F603}"/>
              </a:ext>
            </a:extLst>
          </p:cNvPr>
          <p:cNvSpPr/>
          <p:nvPr/>
        </p:nvSpPr>
        <p:spPr>
          <a:xfrm>
            <a:off x="5657850" y="4381501"/>
            <a:ext cx="1819275" cy="50482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numero diapositiva 1">
            <a:extLst>
              <a:ext uri="{FF2B5EF4-FFF2-40B4-BE49-F238E27FC236}">
                <a16:creationId xmlns:a16="http://schemas.microsoft.com/office/drawing/2014/main" id="{304CAFD2-E484-47AF-9795-ABC01FAD8BB0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24186371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3010</TotalTime>
  <Words>1264</Words>
  <Application>Microsoft Office PowerPoint</Application>
  <PresentationFormat>Presentazione su schermo (4:3)</PresentationFormat>
  <Paragraphs>341</Paragraphs>
  <Slides>42</Slides>
  <Notes>16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47" baseType="lpstr">
      <vt:lpstr>Arial</vt:lpstr>
      <vt:lpstr>Calibri</vt:lpstr>
      <vt:lpstr>Noto Sans Symbols</vt:lpstr>
      <vt:lpstr>Wingdings</vt:lpstr>
      <vt:lpstr>POLI</vt:lpstr>
      <vt:lpstr>Titolo presentazione sottotitolo</vt:lpstr>
      <vt:lpstr>Stato dell’arte</vt:lpstr>
      <vt:lpstr>Stato dell’arte</vt:lpstr>
      <vt:lpstr>Stato dell’arte</vt:lpstr>
      <vt:lpstr>Progressi dei giochi </vt:lpstr>
      <vt:lpstr>Specifiche funzionali</vt:lpstr>
      <vt:lpstr>Schema di gioco</vt:lpstr>
      <vt:lpstr>Schema di gioco</vt:lpstr>
      <vt:lpstr>Schema di gioco</vt:lpstr>
      <vt:lpstr>Presentazione software</vt:lpstr>
      <vt:lpstr>Syllable Game Da specifiche funzionali a specifiche tecniche</vt:lpstr>
      <vt:lpstr>Syllable Game Da specifiche funzionali a specifiche tecniche</vt:lpstr>
      <vt:lpstr>Syllable Game Da specifiche funzionali a specifiche tecniche</vt:lpstr>
      <vt:lpstr>Syllable Game Da specifiche funzionali a specifiche tecniche</vt:lpstr>
      <vt:lpstr>Syllable Game Da specifiche funzionali a specifiche tecniche</vt:lpstr>
      <vt:lpstr>Syllable Game Da specifiche funzionali a specifiche tecniche</vt:lpstr>
      <vt:lpstr>Syllable Game Da specifiche funzionali a specifiche tecniche</vt:lpstr>
      <vt:lpstr>Syllable Game Da specifiche funzionali a specifiche tecniche</vt:lpstr>
      <vt:lpstr>Syllable Game Da specifiche funzionali a specifiche tecniche</vt:lpstr>
      <vt:lpstr>Syllable Game Da specifiche funzionali a specifiche tecniche</vt:lpstr>
      <vt:lpstr>Syllable Game Da specifiche funzionali a specifiche tecniche</vt:lpstr>
      <vt:lpstr>Syllable Game Da specifiche funzionali a specifiche tecniche</vt:lpstr>
      <vt:lpstr>Syllable Game Da specifiche funzionali a specifiche tecniche</vt:lpstr>
      <vt:lpstr>Syllable Game Game Design  </vt:lpstr>
      <vt:lpstr>Syllable Game Game Design  </vt:lpstr>
      <vt:lpstr>Syllable Game Game Design</vt:lpstr>
      <vt:lpstr>Syllable Game Game Design</vt:lpstr>
      <vt:lpstr>Presentazione standard di PowerPoint</vt:lpstr>
      <vt:lpstr>Number Game  Specifiche Funzionali</vt:lpstr>
      <vt:lpstr>Number Game Specifiche Funzionali</vt:lpstr>
      <vt:lpstr>Number Game Specifiche Funzionali</vt:lpstr>
      <vt:lpstr>Number Game Da specifiche funzionali a specifiche tecniche</vt:lpstr>
      <vt:lpstr>Number Game Game Design</vt:lpstr>
      <vt:lpstr>Engagement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Sitografia</vt:lpstr>
      <vt:lpstr>Titolo presentazione sottotitolo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Nicoletta Calchi</cp:lastModifiedBy>
  <cp:revision>273</cp:revision>
  <dcterms:created xsi:type="dcterms:W3CDTF">2015-05-26T12:27:57Z</dcterms:created>
  <dcterms:modified xsi:type="dcterms:W3CDTF">2021-05-05T17:54:55Z</dcterms:modified>
</cp:coreProperties>
</file>